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258" r:id="rId2"/>
    <p:sldId id="428" r:id="rId3"/>
    <p:sldId id="478" r:id="rId4"/>
    <p:sldId id="518" r:id="rId5"/>
    <p:sldId id="519" r:id="rId6"/>
    <p:sldId id="520" r:id="rId7"/>
    <p:sldId id="529" r:id="rId8"/>
    <p:sldId id="523" r:id="rId9"/>
    <p:sldId id="524" r:id="rId10"/>
    <p:sldId id="525" r:id="rId11"/>
    <p:sldId id="526" r:id="rId12"/>
    <p:sldId id="527" r:id="rId13"/>
    <p:sldId id="528" r:id="rId14"/>
    <p:sldId id="530" r:id="rId15"/>
    <p:sldId id="531" r:id="rId16"/>
    <p:sldId id="532" r:id="rId17"/>
    <p:sldId id="533" r:id="rId18"/>
    <p:sldId id="534" r:id="rId19"/>
    <p:sldId id="535" r:id="rId20"/>
    <p:sldId id="536" r:id="rId21"/>
    <p:sldId id="537" r:id="rId22"/>
    <p:sldId id="538" r:id="rId23"/>
    <p:sldId id="539" r:id="rId24"/>
    <p:sldId id="540" r:id="rId25"/>
    <p:sldId id="541" r:id="rId26"/>
    <p:sldId id="542" r:id="rId27"/>
    <p:sldId id="543" r:id="rId28"/>
    <p:sldId id="545" r:id="rId29"/>
    <p:sldId id="547" r:id="rId30"/>
    <p:sldId id="548" r:id="rId31"/>
    <p:sldId id="549" r:id="rId32"/>
    <p:sldId id="550" r:id="rId33"/>
    <p:sldId id="551" r:id="rId34"/>
    <p:sldId id="552" r:id="rId35"/>
    <p:sldId id="553" r:id="rId36"/>
    <p:sldId id="554" r:id="rId37"/>
    <p:sldId id="555" r:id="rId38"/>
    <p:sldId id="556" r:id="rId39"/>
    <p:sldId id="557" r:id="rId40"/>
    <p:sldId id="558" r:id="rId41"/>
    <p:sldId id="559" r:id="rId42"/>
    <p:sldId id="560" r:id="rId43"/>
    <p:sldId id="561" r:id="rId44"/>
    <p:sldId id="562" r:id="rId45"/>
    <p:sldId id="563" r:id="rId46"/>
    <p:sldId id="564" r:id="rId47"/>
    <p:sldId id="565" r:id="rId48"/>
    <p:sldId id="567" r:id="rId49"/>
    <p:sldId id="568" r:id="rId50"/>
    <p:sldId id="570" r:id="rId51"/>
    <p:sldId id="571" r:id="rId52"/>
    <p:sldId id="572" r:id="rId53"/>
    <p:sldId id="573" r:id="rId54"/>
    <p:sldId id="574" r:id="rId55"/>
    <p:sldId id="575" r:id="rId56"/>
    <p:sldId id="576" r:id="rId57"/>
    <p:sldId id="577" r:id="rId58"/>
    <p:sldId id="578" r:id="rId59"/>
    <p:sldId id="579" r:id="rId60"/>
    <p:sldId id="580" r:id="rId61"/>
    <p:sldId id="582" r:id="rId62"/>
    <p:sldId id="583" r:id="rId63"/>
    <p:sldId id="584" r:id="rId64"/>
    <p:sldId id="585" r:id="rId65"/>
    <p:sldId id="586" r:id="rId66"/>
    <p:sldId id="504" r:id="rId67"/>
    <p:sldId id="477" r:id="rId68"/>
    <p:sldId id="1402" r:id="rId69"/>
    <p:sldId id="1403" r:id="rId70"/>
    <p:sldId id="1404" r:id="rId71"/>
    <p:sldId id="1405" r:id="rId72"/>
    <p:sldId id="1406" r:id="rId73"/>
    <p:sldId id="1419" r:id="rId74"/>
    <p:sldId id="1408" r:id="rId75"/>
    <p:sldId id="1409" r:id="rId76"/>
    <p:sldId id="1412" r:id="rId77"/>
    <p:sldId id="1413" r:id="rId78"/>
    <p:sldId id="1411" r:id="rId79"/>
    <p:sldId id="1414" r:id="rId80"/>
    <p:sldId id="1415" r:id="rId81"/>
    <p:sldId id="1416" r:id="rId82"/>
    <p:sldId id="1417" r:id="rId83"/>
    <p:sldId id="1418" r:id="rId84"/>
    <p:sldId id="1382" r:id="rId85"/>
    <p:sldId id="1379" r:id="rId86"/>
    <p:sldId id="1391" r:id="rId87"/>
    <p:sldId id="1374" r:id="rId88"/>
    <p:sldId id="1325" r:id="rId89"/>
    <p:sldId id="1344" r:id="rId90"/>
    <p:sldId id="1335" r:id="rId91"/>
    <p:sldId id="1400" r:id="rId92"/>
    <p:sldId id="392" r:id="rId9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96CEA-5342-417D-B630-846D14826BB8}" type="datetimeFigureOut">
              <a:rPr lang="en-IN" smtClean="0"/>
              <a:t>12-03-2021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51CD1-4D09-40C4-8238-CF921D2A21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930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F63C5-8889-4B09-8678-1D639F82D91B}" type="slidenum">
              <a:rPr lang="en-IN" smtClean="0"/>
              <a:pPr/>
              <a:t>87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835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F63C5-8889-4B09-8678-1D639F82D91B}" type="slidenum">
              <a:rPr lang="en-IN" smtClean="0"/>
              <a:pPr/>
              <a:t>88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9306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F63C5-8889-4B09-8678-1D639F82D91B}" type="slidenum">
              <a:rPr lang="en-IN" smtClean="0"/>
              <a:pPr/>
              <a:t>89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5690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1850" y="1128713"/>
            <a:ext cx="5413375" cy="3046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F63C5-8889-4B09-8678-1D639F82D91B}" type="slidenum">
              <a:rPr lang="en-IN" smtClean="0"/>
              <a:pPr/>
              <a:t>90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473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30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0EB0C-E7D2-4BAD-8BF4-BE1CAF7C4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7B9F2A-928B-4613-921A-3CF3743BF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55986-7EDA-4F50-B168-1250461E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1BC8-1E52-41DC-89DB-2CEE99B0ACDF}" type="datetimeFigureOut">
              <a:rPr lang="en-IN" smtClean="0"/>
              <a:t>12-03-2021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1EFC9-7997-4171-8DBF-BBB2CC488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B2092-BBD2-4792-8547-8747AAC3A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1D05-195B-421C-AADC-FB931E7B88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052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601E1-6CD9-430B-974D-B4819BFA5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0FE7D-8239-484B-A2B7-C4C5778FC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0C444-3C0A-4825-8923-78B27E2D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1BC8-1E52-41DC-89DB-2CEE99B0ACDF}" type="datetimeFigureOut">
              <a:rPr lang="en-IN" smtClean="0"/>
              <a:t>12-03-2021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DD1A5-16FD-4ADD-8BAA-398271BA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A4967-9948-4750-BBE9-3CA9841E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1D05-195B-421C-AADC-FB931E7B88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896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E8A505-6185-46B6-817C-06F273793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CDF03-E1C4-43A7-B5EB-495B09A8B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0B9EB-D700-48CC-907D-A15484BD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1BC8-1E52-41DC-89DB-2CEE99B0ACDF}" type="datetimeFigureOut">
              <a:rPr lang="en-IN" smtClean="0"/>
              <a:t>12-03-2021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96549-9A7E-4F71-BBF0-F25A9518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6BB9E-0AF2-43C5-B78B-26C5216A0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1D05-195B-421C-AADC-FB931E7B88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2718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917F10A-48F2-482B-9D1C-BE9816D896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27943" cy="46841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ACAC2F-023E-424F-B625-FC764C4859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982" y="5760390"/>
            <a:ext cx="725978" cy="875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9A7483-1D21-45AA-8A26-D87265C54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7"/>
          <a:stretch/>
        </p:blipFill>
        <p:spPr>
          <a:xfrm>
            <a:off x="269451" y="4664855"/>
            <a:ext cx="5389039" cy="1013114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ED52E14-5E2D-466D-92D5-15DB5BECF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58" y="365124"/>
            <a:ext cx="5800942" cy="4943475"/>
          </a:xfrm>
          <a:prstGeom prst="rect">
            <a:avLst/>
          </a:prstGeom>
        </p:spPr>
        <p:txBody>
          <a:bodyPr/>
          <a:lstStyle>
            <a:lvl1pPr algn="ctr"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814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394167-ADCB-43D3-8685-27ECD7E10264}"/>
              </a:ext>
            </a:extLst>
          </p:cNvPr>
          <p:cNvSpPr/>
          <p:nvPr userDrawn="1"/>
        </p:nvSpPr>
        <p:spPr>
          <a:xfrm>
            <a:off x="-1" y="6288087"/>
            <a:ext cx="12192000" cy="501650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3C718-5292-4EF6-ADF1-CAF3CAEA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640" y="6322216"/>
            <a:ext cx="1567588" cy="433387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NABCB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0405C-16A6-4A4B-811D-53C9773EA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1826" y="639549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6E3E4AA5-D629-4192-91A6-4553687B02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D65EE4E4-FF40-4F30-B2A6-A8C40E74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525" y="279946"/>
            <a:ext cx="10299700" cy="764509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30E045-9F88-4D0A-85B5-CE0145EDF88A}"/>
              </a:ext>
            </a:extLst>
          </p:cNvPr>
          <p:cNvCxnSpPr>
            <a:cxnSpLocks/>
          </p:cNvCxnSpPr>
          <p:nvPr userDrawn="1"/>
        </p:nvCxnSpPr>
        <p:spPr>
          <a:xfrm>
            <a:off x="187640" y="1044455"/>
            <a:ext cx="2183770" cy="0"/>
          </a:xfrm>
          <a:prstGeom prst="line">
            <a:avLst/>
          </a:prstGeom>
          <a:ln w="38100">
            <a:solidFill>
              <a:srgbClr val="009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F4BBB61-EDE1-4C50-B817-CB4A4AABF8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9525" y="1352048"/>
            <a:ext cx="10299700" cy="458202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3DD"/>
              </a:buClr>
              <a:buFont typeface="Wingdings" panose="05000000000000000000" pitchFamily="2" charset="2"/>
              <a:buChar char="v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949E27-34CC-4108-BD35-A76B8D0C8902}"/>
              </a:ext>
            </a:extLst>
          </p:cNvPr>
          <p:cNvCxnSpPr>
            <a:cxnSpLocks/>
          </p:cNvCxnSpPr>
          <p:nvPr userDrawn="1"/>
        </p:nvCxnSpPr>
        <p:spPr>
          <a:xfrm>
            <a:off x="1359544" y="955117"/>
            <a:ext cx="218377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4CAEA05-7B7B-4A80-864E-BFD11C136E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39" y="58621"/>
            <a:ext cx="741787" cy="8964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0048F70-D473-40E1-AE72-19485EA9CDF5}"/>
              </a:ext>
            </a:extLst>
          </p:cNvPr>
          <p:cNvGrpSpPr/>
          <p:nvPr userDrawn="1"/>
        </p:nvGrpSpPr>
        <p:grpSpPr>
          <a:xfrm>
            <a:off x="4779643" y="6335490"/>
            <a:ext cx="3299463" cy="433387"/>
            <a:chOff x="5403103" y="6322215"/>
            <a:chExt cx="3299463" cy="433387"/>
          </a:xfrm>
        </p:grpSpPr>
        <p:sp>
          <p:nvSpPr>
            <p:cNvPr id="20" name="Footer Placeholder 4">
              <a:extLst>
                <a:ext uri="{FF2B5EF4-FFF2-40B4-BE49-F238E27FC236}">
                  <a16:creationId xmlns:a16="http://schemas.microsoft.com/office/drawing/2014/main" id="{DD5D4246-5116-413B-8FA7-CBA48092C0C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770179" y="6322215"/>
              <a:ext cx="2932387" cy="43338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www.nabcb.qci.org.in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69E8127-BCA9-4E17-BDFF-1DBE705A69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3103" y="6336931"/>
              <a:ext cx="403953" cy="403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884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41C45-2F54-467C-A961-4CE1EDF8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097" y="6438240"/>
            <a:ext cx="2743200" cy="365125"/>
          </a:xfrm>
        </p:spPr>
        <p:txBody>
          <a:bodyPr anchor="b"/>
          <a:lstStyle>
            <a:lvl1pPr>
              <a:defRPr sz="1400"/>
            </a:lvl1pPr>
          </a:lstStyle>
          <a:p>
            <a:fld id="{F4F99B59-5971-4D44-A0F7-BCD98D71994A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C376B-53C9-4CFA-853B-0DD7E1A4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3320" y="6438240"/>
            <a:ext cx="4114800" cy="365125"/>
          </a:xfrm>
        </p:spPr>
        <p:txBody>
          <a:bodyPr anchor="b"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08C2E-988C-4706-8DDF-434E43330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5320" y="6438240"/>
            <a:ext cx="2743200" cy="365125"/>
          </a:xfrm>
        </p:spPr>
        <p:txBody>
          <a:bodyPr anchor="b"/>
          <a:lstStyle>
            <a:lvl1pPr>
              <a:defRPr sz="1400"/>
            </a:lvl1pPr>
          </a:lstStyle>
          <a:p>
            <a:fld id="{BF319091-8FC5-4F3C-B086-7125BFA46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25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9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FFE51-81DC-4B18-A9B9-319261FA3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D27A3-2206-4935-9C65-A0CDE898F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8A594-A534-47B5-87CC-869F5F75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1BC8-1E52-41DC-89DB-2CEE99B0ACDF}" type="datetimeFigureOut">
              <a:rPr lang="en-IN" smtClean="0"/>
              <a:t>12-03-2021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44DA9-D88F-4A72-B76A-9AE8D71C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E84C7-9314-4A4E-81AB-8CC7E6FBF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1D05-195B-421C-AADC-FB931E7B88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729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5435-F504-416C-99B0-469C9D1A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6FEA8-4AF2-4D5C-9BF0-5E531B306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DBFBB-325C-46AE-A97E-C93151C35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1BC8-1E52-41DC-89DB-2CEE99B0ACDF}" type="datetimeFigureOut">
              <a:rPr lang="en-IN" smtClean="0"/>
              <a:t>12-03-2021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FDC69-5C47-4F80-A870-140143783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D7913-E977-434A-A493-89158F4E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1D05-195B-421C-AADC-FB931E7B88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821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8A045-27E6-4090-A416-1D8BEBB7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E0C7F-3F90-42D6-965E-FF9C63C99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B02F3-587B-4728-B316-42C1A4FD3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6760F-0762-4761-845E-200348599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1BC8-1E52-41DC-89DB-2CEE99B0ACDF}" type="datetimeFigureOut">
              <a:rPr lang="en-IN" smtClean="0"/>
              <a:t>12-03-2021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F54ED-8406-461A-9033-5F43F91E5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0FBC5-A473-4F0F-9DAA-6571D5389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1D05-195B-421C-AADC-FB931E7B88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898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452B5-3D54-4BDD-8F88-73D9D2F36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0C4D4-E441-466F-B63D-CF805D2D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CCC75-1C9F-4532-8291-F106FFA59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0A1CC8-B059-4A28-A85D-DE04A2F7E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906909-5F93-485D-924B-7AFA18669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BB7D9-4C2B-4084-8A36-132FD2D54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1BC8-1E52-41DC-89DB-2CEE99B0ACDF}" type="datetimeFigureOut">
              <a:rPr lang="en-IN" smtClean="0"/>
              <a:t>12-03-2021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AF09EF-B47E-4E4D-A74C-A107D8FB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9A19C7-A76C-4449-A203-176C97CF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1D05-195B-421C-AADC-FB931E7B88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24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04926-9686-4249-84D1-20C3ECC11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05274B-3544-4AF6-9523-D61277AC0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1BC8-1E52-41DC-89DB-2CEE99B0ACDF}" type="datetimeFigureOut">
              <a:rPr lang="en-IN" smtClean="0"/>
              <a:t>12-03-2021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657E01-B99E-4BF0-A735-FA6510A7B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6CCC6-C355-479C-8D5F-B3CC80F50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1D05-195B-421C-AADC-FB931E7B88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91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EE53EC-A1E7-422C-B5F0-D3FC99AD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1BC8-1E52-41DC-89DB-2CEE99B0ACDF}" type="datetimeFigureOut">
              <a:rPr lang="en-IN" smtClean="0"/>
              <a:t>12-03-2021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FB27D-BA62-490D-BD07-94B9AB8FE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AE9BC-AA91-458B-A045-24469DD5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1D05-195B-421C-AADC-FB931E7B88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328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0E283-AB76-4C34-94F0-A2ED1EE50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22C38-2DF6-4DC2-A65A-D3C77AFAB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4BA6B-F8CD-4284-B493-C25C59DB7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1E263-2EE8-4461-83C1-E5765B9CA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1BC8-1E52-41DC-89DB-2CEE99B0ACDF}" type="datetimeFigureOut">
              <a:rPr lang="en-IN" smtClean="0"/>
              <a:t>12-03-2021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3CC3C-3928-4D0F-9471-49B077AE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F5665-2883-4F4F-9E95-2407459E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1D05-195B-421C-AADC-FB931E7B88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75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261F-F213-45B5-8728-E84E086A6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40F624-C985-4E16-BD7E-8E625FA69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0F980-11C3-4AAD-AC46-5B2FFADBD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590A1-F91A-4E16-BF99-95567484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1BC8-1E52-41DC-89DB-2CEE99B0ACDF}" type="datetimeFigureOut">
              <a:rPr lang="en-IN" smtClean="0"/>
              <a:t>12-03-2021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F8680-DFB5-40D8-AF2B-DB7AD70A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1D04B-3415-4CCC-A35E-8A56A2FF1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1D05-195B-421C-AADC-FB931E7B88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947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C68B89-BA51-4178-8626-F11BA24F4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56709-45EF-4C14-BECA-716B0C588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E0472-A770-441E-B0E0-28BF6F82D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B1BC8-1E52-41DC-89DB-2CEE99B0ACDF}" type="datetimeFigureOut">
              <a:rPr lang="en-IN" smtClean="0"/>
              <a:t>12-03-2021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D74E8-B342-4E55-8DD8-4B347A3FD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6F94E-5C2D-4E97-A822-74ADE1782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21D05-195B-421C-AADC-FB931E7B88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778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gi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0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1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iso.ch/" TargetMode="External"/><Relationship Id="rId4" Type="http://schemas.openxmlformats.org/officeDocument/2006/relationships/image" Target="../media/image78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81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image" Target="../media/image99.png"/><Relationship Id="rId7" Type="http://schemas.openxmlformats.org/officeDocument/2006/relationships/image" Target="../media/image102.png"/><Relationship Id="rId2" Type="http://schemas.openxmlformats.org/officeDocument/2006/relationships/hyperlink" Target="http://www.ilac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88.png"/><Relationship Id="rId4" Type="http://schemas.openxmlformats.org/officeDocument/2006/relationships/hyperlink" Target="http://www.iaf.nu/" TargetMode="External"/><Relationship Id="rId9" Type="http://schemas.openxmlformats.org/officeDocument/2006/relationships/image" Target="../media/image104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openxmlformats.org/officeDocument/2006/relationships/image" Target="../media/image88.png"/></Relationships>
</file>

<file path=ppt/slides/_rels/slide8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8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2.png"/><Relationship Id="rId3" Type="http://schemas.openxmlformats.org/officeDocument/2006/relationships/image" Target="../media/image113.png"/><Relationship Id="rId7" Type="http://schemas.openxmlformats.org/officeDocument/2006/relationships/image" Target="../media/image117.jpe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6.png"/><Relationship Id="rId11" Type="http://schemas.openxmlformats.org/officeDocument/2006/relationships/image" Target="../media/image121.jpeg"/><Relationship Id="rId5" Type="http://schemas.openxmlformats.org/officeDocument/2006/relationships/image" Target="../media/image115.jpeg"/><Relationship Id="rId15" Type="http://schemas.openxmlformats.org/officeDocument/2006/relationships/image" Target="../media/image124.jpe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jpeg"/><Relationship Id="rId14" Type="http://schemas.openxmlformats.org/officeDocument/2006/relationships/image" Target="../media/image12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8.png"/><Relationship Id="rId4" Type="http://schemas.openxmlformats.org/officeDocument/2006/relationships/image" Target="../media/image1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jpeg"/><Relationship Id="rId3" Type="http://schemas.openxmlformats.org/officeDocument/2006/relationships/image" Target="../media/image129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1.jpeg"/><Relationship Id="rId5" Type="http://schemas.openxmlformats.org/officeDocument/2006/relationships/image" Target="../media/image130.jpeg"/><Relationship Id="rId10" Type="http://schemas.openxmlformats.org/officeDocument/2006/relationships/image" Target="../media/image88.png"/><Relationship Id="rId4" Type="http://schemas.microsoft.com/office/2007/relationships/hdphoto" Target="../media/hdphoto3.wdp"/><Relationship Id="rId9" Type="http://schemas.openxmlformats.org/officeDocument/2006/relationships/image" Target="../media/image13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FA9B8-C1A7-4D7B-BE5D-0F3A7A46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8017" y="866577"/>
            <a:ext cx="5379351" cy="2127346"/>
          </a:xfrm>
        </p:spPr>
        <p:txBody>
          <a:bodyPr>
            <a:normAutofit fontScale="90000"/>
          </a:bodyPr>
          <a:lstStyle/>
          <a:p>
            <a:r>
              <a:rPr lang="en-US" sz="3600" b="1" u="none" dirty="0"/>
              <a:t>Food Safety Management</a:t>
            </a:r>
            <a:br>
              <a:rPr lang="en-US" sz="3600" b="1" u="none" dirty="0"/>
            </a:br>
            <a:r>
              <a:rPr lang="en-US" sz="3600" b="1" u="none" dirty="0"/>
              <a:t>System</a:t>
            </a:r>
            <a:br>
              <a:rPr lang="en-US" sz="3600" b="1" u="none" dirty="0"/>
            </a:br>
            <a:r>
              <a:rPr lang="en-US" sz="3600" b="1" u="none" dirty="0"/>
              <a:t>HACCP (Hazard Analysis</a:t>
            </a:r>
            <a:br>
              <a:rPr lang="en-US" sz="3600" b="1" u="none" dirty="0"/>
            </a:br>
            <a:r>
              <a:rPr lang="en-US" sz="3600" b="1" u="none" dirty="0"/>
              <a:t>Critical Control Point)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77433" y="5560137"/>
            <a:ext cx="4350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Varsha Misra, </a:t>
            </a:r>
          </a:p>
          <a:p>
            <a:r>
              <a:rPr lang="en-I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Director</a:t>
            </a:r>
          </a:p>
          <a:p>
            <a:r>
              <a:rPr lang="en-I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Council of India</a:t>
            </a:r>
          </a:p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I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arsha.qci.nabcb@gmail.com</a:t>
            </a:r>
          </a:p>
        </p:txBody>
      </p:sp>
    </p:spTree>
    <p:extLst>
      <p:ext uri="{BB962C8B-B14F-4D97-AF65-F5344CB8AC3E}">
        <p14:creationId xmlns:p14="http://schemas.microsoft.com/office/powerpoint/2010/main" val="201651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B6C4A0-6C89-4087-BDEB-E0C3982A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6E639-0C62-4188-A225-C1A15D78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BA6871-B43D-4DE7-88F5-0428034E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</a:rPr>
              <a:t>Allergens</a:t>
            </a:r>
            <a:endParaRPr lang="en-IN" dirty="0">
              <a:solidFill>
                <a:srgbClr val="0070C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C7318CF-27BF-4691-A16F-600C9E8C6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505" y="928166"/>
            <a:ext cx="2438400" cy="1524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7001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2F80AC82-7DE1-433E-AA82-F9BE1EFF0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248" y="934287"/>
            <a:ext cx="2438400" cy="16764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7001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9CE237-7669-4E2D-8AFD-0C8D53B3E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142" y="928166"/>
            <a:ext cx="2743200" cy="17430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7001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A8F6DBCF-A107-4BBE-82BE-76C1F7D44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49" y="2743200"/>
            <a:ext cx="2571750" cy="13716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7001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603AD7C8-D660-4DFD-9892-D951CD3BF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275" y="2342193"/>
            <a:ext cx="2820301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1600" b="1" dirty="0">
                <a:latin typeface="Tahoma" panose="020B0604030504040204" pitchFamily="34" charset="0"/>
                <a:ea typeface="MS PGothic" panose="020B0600070205080204" pitchFamily="34" charset="-128"/>
              </a:rPr>
              <a:t>Cereals containing gluten</a:t>
            </a: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3C1C3A58-1234-48CE-89F5-5CB2416A9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289" y="2512937"/>
            <a:ext cx="2890833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1600" b="1" dirty="0" err="1">
                <a:latin typeface="Tahoma" panose="020B0604030504040204" pitchFamily="34" charset="0"/>
                <a:ea typeface="MS PGothic" panose="020B0600070205080204" pitchFamily="34" charset="-128"/>
              </a:rPr>
              <a:t>Sulphite</a:t>
            </a:r>
            <a:r>
              <a:rPr lang="en-US" altLang="en-US" sz="1600" b="1" dirty="0">
                <a:latin typeface="Tahoma" panose="020B0604030504040204" pitchFamily="34" charset="0"/>
                <a:ea typeface="MS PGothic" panose="020B0600070205080204" pitchFamily="34" charset="-128"/>
              </a:rPr>
              <a:t> in concentrations</a:t>
            </a:r>
          </a:p>
          <a:p>
            <a:pPr algn="ctr">
              <a:lnSpc>
                <a:spcPct val="100000"/>
              </a:lnSpc>
            </a:pPr>
            <a:r>
              <a:rPr lang="en-US" altLang="en-US" sz="1600" b="1" dirty="0">
                <a:latin typeface="Tahoma" panose="020B0604030504040204" pitchFamily="34" charset="0"/>
                <a:ea typeface="MS PGothic" panose="020B0600070205080204" pitchFamily="34" charset="-128"/>
              </a:rPr>
              <a:t> of 10 mg/kg or more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A559E45F-3BEA-4FB3-AC75-A3FA635B4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191" y="2804817"/>
            <a:ext cx="2977395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1600" b="1" dirty="0">
                <a:latin typeface="Tahoma" panose="020B0604030504040204" pitchFamily="34" charset="0"/>
                <a:ea typeface="MS PGothic" panose="020B0600070205080204" pitchFamily="34" charset="-128"/>
              </a:rPr>
              <a:t>Tree nuts and nut products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F65FB467-EF0A-4AC8-AC8B-8F5B56741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275" y="4053445"/>
            <a:ext cx="2682442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1600" b="1" dirty="0">
                <a:latin typeface="Tahoma" panose="020B0604030504040204" pitchFamily="34" charset="0"/>
                <a:ea typeface="MS PGothic" panose="020B0600070205080204" pitchFamily="34" charset="-128"/>
              </a:rPr>
              <a:t>Crustacea and products </a:t>
            </a:r>
          </a:p>
          <a:p>
            <a:pPr algn="ctr">
              <a:lnSpc>
                <a:spcPct val="100000"/>
              </a:lnSpc>
            </a:pPr>
            <a:r>
              <a:rPr lang="en-US" altLang="en-US" sz="1600" b="1" dirty="0">
                <a:latin typeface="Tahoma" panose="020B0604030504040204" pitchFamily="34" charset="0"/>
                <a:ea typeface="MS PGothic" panose="020B0600070205080204" pitchFamily="34" charset="-128"/>
              </a:rPr>
              <a:t>of these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2E854C6B-2CD7-413F-BF33-68C7AAEF1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76" y="4653200"/>
            <a:ext cx="2743200" cy="150495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7001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" name="Rectangle 15">
            <a:extLst>
              <a:ext uri="{FF2B5EF4-FFF2-40B4-BE49-F238E27FC236}">
                <a16:creationId xmlns:a16="http://schemas.microsoft.com/office/drawing/2014/main" id="{D75FD493-DECB-48AC-AF84-8EB5D0BBC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975" y="5989600"/>
            <a:ext cx="2592674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1600" b="1" dirty="0">
                <a:latin typeface="Tahoma" panose="020B0604030504040204" pitchFamily="34" charset="0"/>
                <a:ea typeface="MS PGothic" panose="020B0600070205080204" pitchFamily="34" charset="-128"/>
              </a:rPr>
              <a:t>Milk and milk products 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CC511640-2D99-4C8A-BB61-AF4E8C56B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49" y="4551325"/>
            <a:ext cx="2590800" cy="14382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7001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FCFA9302-405E-4269-9863-112C803F8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975" y="3048351"/>
            <a:ext cx="2400300" cy="17526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7001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20AC579C-71DB-417A-B9BA-805EE69AC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242" y="3319461"/>
            <a:ext cx="2667000" cy="1524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7001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" name="Rectangle 12">
            <a:extLst>
              <a:ext uri="{FF2B5EF4-FFF2-40B4-BE49-F238E27FC236}">
                <a16:creationId xmlns:a16="http://schemas.microsoft.com/office/drawing/2014/main" id="{921FCD17-28F2-4F7C-9FF4-F4370BEA8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560" y="5947011"/>
            <a:ext cx="2530157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1600" b="1" dirty="0">
                <a:latin typeface="Tahoma" panose="020B0604030504040204" pitchFamily="34" charset="0"/>
                <a:ea typeface="MS PGothic" panose="020B0600070205080204" pitchFamily="34" charset="-128"/>
              </a:rPr>
              <a:t>Eggs and egg products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51910496-9FF4-4FF3-A1F4-B0A6D5D63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099" y="4347602"/>
            <a:ext cx="2453212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1600" b="1" dirty="0">
                <a:latin typeface="Tahoma" panose="020B0604030504040204" pitchFamily="34" charset="0"/>
                <a:ea typeface="MS PGothic" panose="020B0600070205080204" pitchFamily="34" charset="-128"/>
              </a:rPr>
              <a:t>Fish and fish products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E3E7EBA7-4035-4E17-BF32-ABDAA403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588" y="5114014"/>
            <a:ext cx="2610307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1600" b="1" dirty="0">
                <a:latin typeface="Tahoma" panose="020B0604030504040204" pitchFamily="34" charset="0"/>
                <a:ea typeface="MS PGothic" panose="020B0600070205080204" pitchFamily="34" charset="-128"/>
              </a:rPr>
              <a:t>Peanuts, soybeans and </a:t>
            </a:r>
          </a:p>
          <a:p>
            <a:pPr algn="ctr">
              <a:lnSpc>
                <a:spcPct val="100000"/>
              </a:lnSpc>
            </a:pPr>
            <a:r>
              <a:rPr lang="en-US" altLang="en-US" sz="1600" b="1" dirty="0">
                <a:latin typeface="Tahoma" panose="020B0604030504040204" pitchFamily="34" charset="0"/>
                <a:ea typeface="MS PGothic" panose="020B0600070205080204" pitchFamily="34" charset="-128"/>
              </a:rPr>
              <a:t>products of these</a:t>
            </a:r>
          </a:p>
        </p:txBody>
      </p:sp>
    </p:spTree>
    <p:extLst>
      <p:ext uri="{BB962C8B-B14F-4D97-AF65-F5344CB8AC3E}">
        <p14:creationId xmlns:p14="http://schemas.microsoft.com/office/powerpoint/2010/main" val="174026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B6C4A0-6C89-4087-BDEB-E0C3982A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6E639-0C62-4188-A225-C1A15D78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BA6871-B43D-4DE7-88F5-0428034E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Allergen Management</a:t>
            </a:r>
            <a:b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</a:b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02B6DD26-C252-4A0F-AE50-28F884F81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311" y="1610854"/>
            <a:ext cx="5404691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What is the responsibility of an oil company in Allergen Management?</a:t>
            </a:r>
          </a:p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What is the responsibility of the Food handler in Allergen Management?</a:t>
            </a:r>
          </a:p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What is the consumers responsibility in Allergen Management?</a:t>
            </a:r>
          </a:p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475BCE6-EB8C-413F-8722-CC0FBE7D3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017" y="2749216"/>
            <a:ext cx="2595563" cy="19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739D10A6-DCE0-40C9-A39F-FC5470F23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074" y="4429846"/>
            <a:ext cx="3920242" cy="82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Allergies, Allergens</a:t>
            </a:r>
          </a:p>
          <a:p>
            <a:pPr algn="ctr">
              <a:lnSpc>
                <a:spcPct val="100000"/>
              </a:lnSpc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&amp; Food Handlers</a:t>
            </a:r>
          </a:p>
        </p:txBody>
      </p:sp>
    </p:spTree>
    <p:extLst>
      <p:ext uri="{BB962C8B-B14F-4D97-AF65-F5344CB8AC3E}">
        <p14:creationId xmlns:p14="http://schemas.microsoft.com/office/powerpoint/2010/main" val="393981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B6C4A0-6C89-4087-BDEB-E0C3982A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6E639-0C62-4188-A225-C1A15D78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BA6871-B43D-4DE7-88F5-0428034E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en-US" sz="3600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r>
              <a:rPr lang="en-US" altLang="en-US" sz="3600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Foods Responsible for Allergic Reactions</a:t>
            </a:r>
            <a:b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</a:br>
            <a:endParaRPr lang="en-IN" dirty="0"/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565A5084-2E06-4C46-9E6A-8FA526FCB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12906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Peanuts</a:t>
            </a:r>
          </a:p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Tree Nuts</a:t>
            </a:r>
          </a:p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Sesame Seeds</a:t>
            </a:r>
          </a:p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Eggs</a:t>
            </a:r>
          </a:p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Soybeans</a:t>
            </a:r>
          </a:p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Milk</a:t>
            </a:r>
          </a:p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Various grains and flours</a:t>
            </a:r>
          </a:p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Fish</a:t>
            </a:r>
          </a:p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Shellfish</a:t>
            </a:r>
          </a:p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Calibri" panose="020F0502020204030204" pitchFamily="34" charset="0"/>
                <a:ea typeface="MS PGothic" panose="020B0600070205080204" pitchFamily="34" charset="-128"/>
              </a:rPr>
              <a:t>Sulphites</a:t>
            </a: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 (10 ppm)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26DFF63-0F3A-44BC-A4BC-948ECC6FF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1940472"/>
            <a:ext cx="12192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85F034C-DB3A-467F-978F-AF4465CD6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056" y="2984961"/>
            <a:ext cx="8763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F25053E6-E7CA-4621-BDC0-9C1747726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2828926"/>
            <a:ext cx="812800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3F45C169-ACAE-4703-ADFA-4EC0DFDE2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259" y="3956323"/>
            <a:ext cx="10414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7A3D6FD3-CA1A-4178-8666-0745660F4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818" y="1378497"/>
            <a:ext cx="237172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30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B6C4A0-6C89-4087-BDEB-E0C3982A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6E639-0C62-4188-A225-C1A15D78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BA6871-B43D-4DE7-88F5-0428034E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Responsibility of a FBO in Allergen Management?</a:t>
            </a:r>
            <a:b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42306C-E9CB-4C0A-A9AD-5B15C78D1E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9525" y="1352048"/>
            <a:ext cx="10299700" cy="2977581"/>
          </a:xfrm>
        </p:spPr>
        <p:txBody>
          <a:bodyPr/>
          <a:lstStyle/>
          <a:p>
            <a:pPr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  <a:t>Provide safe, wholesome food to the marketplace.</a:t>
            </a:r>
            <a:b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</a:br>
            <a:endParaRPr lang="en-US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  <a:t>Provide proper information with the product to allow the consumer to make an informed choice.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6399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EFCE68-D63B-482E-B80D-1145B1C0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E9AD8-A741-45D7-9807-21ECCC4F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3B7846-CF8D-4666-A6FD-A687EAAF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Provide Safe, Wholesome Food to the Marketplace.</a:t>
            </a:r>
            <a:b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DE218CA-6833-4A5E-9326-CA3C24670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175" y="1600201"/>
            <a:ext cx="5029200" cy="4525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Allergen policy and program</a:t>
            </a:r>
          </a:p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Risk Assessment</a:t>
            </a:r>
          </a:p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Formulation Control</a:t>
            </a:r>
          </a:p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Ingredient Management</a:t>
            </a:r>
          </a:p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Process Controls</a:t>
            </a:r>
          </a:p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Packaging Management</a:t>
            </a:r>
          </a:p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Label Control</a:t>
            </a:r>
          </a:p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Employee Training</a:t>
            </a:r>
          </a:p>
          <a:p>
            <a:pPr>
              <a:lnSpc>
                <a:spcPct val="90000"/>
              </a:lnSpc>
              <a:spcBef>
                <a:spcPts val="488"/>
              </a:spcBef>
            </a:pPr>
            <a:endParaRPr lang="en-US" altLang="en-US" sz="24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ts val="488"/>
              </a:spcBef>
            </a:pPr>
            <a:endParaRPr lang="en-US" altLang="en-US" sz="24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09DAB72-D9A2-4624-A12A-1E1E0FA36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770" y="2013333"/>
            <a:ext cx="298767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93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1BB1FA-0784-4B34-93EA-C2E72DB1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0D63B4-3F39-424C-8C52-E2AE33D1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621970-DE8B-4DFB-9AE0-C2FAF0D3E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Allergen Program</a:t>
            </a:r>
            <a:b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84C6956C-3A04-4282-B0FC-1BE18CD56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434" y="1589185"/>
            <a:ext cx="5212814" cy="30819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 indent="-28416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lvl="1">
              <a:spcBef>
                <a:spcPts val="563"/>
              </a:spcBef>
              <a:buFont typeface="Arial" panose="020B0604020202020204" pitchFamily="34" charset="0"/>
              <a:buChar char="–"/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Expectation of program</a:t>
            </a:r>
          </a:p>
          <a:p>
            <a:pPr lvl="1">
              <a:spcBef>
                <a:spcPts val="563"/>
              </a:spcBef>
              <a:buFont typeface="Arial" panose="020B0604020202020204" pitchFamily="34" charset="0"/>
              <a:buChar char="–"/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Training</a:t>
            </a:r>
          </a:p>
          <a:p>
            <a:pPr lvl="1">
              <a:spcBef>
                <a:spcPts val="563"/>
              </a:spcBef>
              <a:buFont typeface="Arial" panose="020B0604020202020204" pitchFamily="34" charset="0"/>
              <a:buChar char="–"/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Restriction of non approved ingredients</a:t>
            </a:r>
          </a:p>
          <a:p>
            <a:pPr lvl="1">
              <a:spcBef>
                <a:spcPts val="563"/>
              </a:spcBef>
              <a:buFont typeface="Arial" panose="020B0604020202020204" pitchFamily="34" charset="0"/>
              <a:buChar char="–"/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Marketing program</a:t>
            </a:r>
          </a:p>
          <a:p>
            <a:pPr lvl="1">
              <a:spcBef>
                <a:spcPts val="563"/>
              </a:spcBef>
              <a:buFont typeface="Arial" panose="020B0604020202020204" pitchFamily="34" charset="0"/>
              <a:buChar char="–"/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Hygienic practices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553E3A8-F5E1-4BD8-ACF5-B0025A03D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167788"/>
            <a:ext cx="3886200" cy="4075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 indent="-28416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lvl="1">
              <a:spcBef>
                <a:spcPts val="563"/>
              </a:spcBef>
              <a:buFont typeface="Arial" panose="020B0604020202020204" pitchFamily="34" charset="0"/>
              <a:buChar char="–"/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Production environment</a:t>
            </a:r>
          </a:p>
          <a:p>
            <a:pPr lvl="1">
              <a:spcBef>
                <a:spcPts val="563"/>
              </a:spcBef>
              <a:buFont typeface="Arial" panose="020B0604020202020204" pitchFamily="34" charset="0"/>
              <a:buChar char="–"/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Responsibilities</a:t>
            </a:r>
          </a:p>
          <a:p>
            <a:pPr lvl="1">
              <a:spcBef>
                <a:spcPts val="563"/>
              </a:spcBef>
              <a:buFont typeface="Arial" panose="020B0604020202020204" pitchFamily="34" charset="0"/>
              <a:buChar char="–"/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Consequences</a:t>
            </a:r>
          </a:p>
          <a:p>
            <a:pPr lvl="1">
              <a:spcBef>
                <a:spcPts val="563"/>
              </a:spcBef>
              <a:buFont typeface="Arial" panose="020B0604020202020204" pitchFamily="34" charset="0"/>
              <a:buChar char="–"/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Be aware of employees with food allergies</a:t>
            </a:r>
          </a:p>
          <a:p>
            <a:pPr lvl="1">
              <a:spcBef>
                <a:spcPts val="563"/>
              </a:spcBef>
              <a:buFont typeface="Arial" panose="020B0604020202020204" pitchFamily="34" charset="0"/>
              <a:buChar char="–"/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Have a response program in place</a:t>
            </a:r>
          </a:p>
          <a:p>
            <a:pPr>
              <a:spcBef>
                <a:spcPts val="650"/>
              </a:spcBef>
            </a:pPr>
            <a:endParaRPr lang="en-US" altLang="en-US" sz="32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A3E9BE-6DCE-466B-8881-BED87032A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829" y="4186996"/>
            <a:ext cx="1643062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4000" b="1" i="1" dirty="0">
                <a:solidFill>
                  <a:srgbClr val="C0504D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W5 &amp;</a:t>
            </a:r>
          </a:p>
          <a:p>
            <a:pPr>
              <a:lnSpc>
                <a:spcPct val="100000"/>
              </a:lnSpc>
            </a:pPr>
            <a:r>
              <a:rPr lang="en-US" altLang="en-US" sz="4000" b="1" i="1" dirty="0">
                <a:solidFill>
                  <a:srgbClr val="C0504D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231950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C12AC2-FC2B-4FD3-95C2-CAF4DE366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FD6995-347E-4DD7-8574-95BB681A9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163CA7-C4CE-412B-8A73-5B7227F1E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Provide Safe, Wholesome Food to the Marketplace.</a:t>
            </a:r>
            <a:b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39A6E3D-BE9A-445D-B886-FB65E5E7A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012" y="1534654"/>
            <a:ext cx="5638800" cy="42973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 indent="-28416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Policy, GMP, SOP, Monitoring, Deviation Procedure and Verification must state</a:t>
            </a:r>
          </a:p>
          <a:p>
            <a:pPr lvl="1">
              <a:spcBef>
                <a:spcPts val="563"/>
              </a:spcBef>
              <a:buFont typeface="Arial" panose="020B0604020202020204" pitchFamily="34" charset="0"/>
              <a:buChar char="–"/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Who</a:t>
            </a:r>
          </a:p>
          <a:p>
            <a:pPr lvl="1">
              <a:spcBef>
                <a:spcPts val="563"/>
              </a:spcBef>
              <a:buFont typeface="Arial" panose="020B0604020202020204" pitchFamily="34" charset="0"/>
              <a:buChar char="–"/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What</a:t>
            </a:r>
          </a:p>
          <a:p>
            <a:pPr lvl="1">
              <a:spcBef>
                <a:spcPts val="563"/>
              </a:spcBef>
              <a:buFont typeface="Arial" panose="020B0604020202020204" pitchFamily="34" charset="0"/>
              <a:buChar char="–"/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When</a:t>
            </a:r>
          </a:p>
          <a:p>
            <a:pPr lvl="1">
              <a:spcBef>
                <a:spcPts val="563"/>
              </a:spcBef>
              <a:buFont typeface="Arial" panose="020B0604020202020204" pitchFamily="34" charset="0"/>
              <a:buChar char="–"/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Where</a:t>
            </a:r>
          </a:p>
          <a:p>
            <a:pPr lvl="1">
              <a:spcBef>
                <a:spcPts val="563"/>
              </a:spcBef>
              <a:buFont typeface="Arial" panose="020B0604020202020204" pitchFamily="34" charset="0"/>
              <a:buChar char="–"/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Why</a:t>
            </a:r>
          </a:p>
          <a:p>
            <a:pPr lvl="1">
              <a:spcBef>
                <a:spcPts val="563"/>
              </a:spcBef>
              <a:buFont typeface="Arial" panose="020B0604020202020204" pitchFamily="34" charset="0"/>
              <a:buChar char="–"/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How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6BE766B-CA7B-4FEC-8E7B-03D42EBF4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0622" y="2266721"/>
            <a:ext cx="15240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4000" b="1" i="1" dirty="0">
                <a:solidFill>
                  <a:srgbClr val="C0504D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W5 &amp;</a:t>
            </a:r>
          </a:p>
          <a:p>
            <a:pPr>
              <a:lnSpc>
                <a:spcPct val="100000"/>
              </a:lnSpc>
            </a:pPr>
            <a:r>
              <a:rPr lang="en-US" altLang="en-US" sz="4000" b="1" i="1" dirty="0">
                <a:solidFill>
                  <a:srgbClr val="C0504D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337943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405D1D-0E3A-454B-B427-437E61A3E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DA3B75-1263-4225-BBF6-E980E1EA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B7D61F-B4F9-4BDA-B8B2-9ADDCD217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Formulation Control</a:t>
            </a:r>
            <a:b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A7AE8569-572E-4AA2-9603-4696FEEBB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490" y="1571291"/>
            <a:ext cx="5181600" cy="42973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 indent="-28416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lvl="1">
              <a:spcBef>
                <a:spcPts val="563"/>
              </a:spcBef>
              <a:buFont typeface="Arial" panose="020B0604020202020204" pitchFamily="34" charset="0"/>
              <a:buChar char="–"/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No unapproved changes to formulation</a:t>
            </a:r>
          </a:p>
          <a:p>
            <a:pPr lvl="1">
              <a:spcBef>
                <a:spcPts val="563"/>
              </a:spcBef>
              <a:buFont typeface="Arial" panose="020B0604020202020204" pitchFamily="34" charset="0"/>
              <a:buChar char="–"/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Use only most recent approved formula</a:t>
            </a:r>
          </a:p>
          <a:p>
            <a:pPr lvl="1">
              <a:spcBef>
                <a:spcPts val="563"/>
              </a:spcBef>
              <a:buFont typeface="Arial" panose="020B0604020202020204" pitchFamily="34" charset="0"/>
              <a:buChar char="–"/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Follow SOP for scaling and use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B6F896A-24F7-40FE-B450-0ADA292A5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022" y="1951497"/>
            <a:ext cx="194945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94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DECF0D-BF56-4D9F-91E6-760042B98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BBD894-5B8F-4D45-A008-66D43950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971A8B-E740-49D4-954F-8C517949D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</a:b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Ingredient Management</a:t>
            </a:r>
            <a:b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</a:b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6B1DB350-734F-4A8C-9B7D-92C33AC0F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434" y="1687418"/>
            <a:ext cx="5715000" cy="42211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 indent="-28416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lvl="1">
              <a:spcBef>
                <a:spcPts val="563"/>
              </a:spcBef>
              <a:buFont typeface="Arial" panose="020B0604020202020204" pitchFamily="34" charset="0"/>
              <a:buChar char="–"/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Purchase only from approved suppliers</a:t>
            </a:r>
          </a:p>
          <a:p>
            <a:pPr lvl="1">
              <a:spcBef>
                <a:spcPts val="563"/>
              </a:spcBef>
              <a:buFont typeface="Arial" panose="020B0604020202020204" pitchFamily="34" charset="0"/>
              <a:buChar char="–"/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Purchase and use only approved ingredients</a:t>
            </a:r>
          </a:p>
          <a:p>
            <a:pPr lvl="1">
              <a:spcBef>
                <a:spcPts val="563"/>
              </a:spcBef>
              <a:buFont typeface="Arial" panose="020B0604020202020204" pitchFamily="34" charset="0"/>
              <a:buChar char="–"/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Store to prevent damage and cross contamination</a:t>
            </a:r>
          </a:p>
          <a:p>
            <a:pPr>
              <a:spcBef>
                <a:spcPts val="1425"/>
              </a:spcBef>
            </a:pPr>
            <a:endParaRPr lang="en-US" altLang="en-US" sz="28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AFB1110-430F-40A9-B33F-FA9EFE64F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788" y="1687418"/>
            <a:ext cx="1893888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81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D2C2CA-A6D0-4C41-B248-AD0891544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DEAE4F-0F83-45A9-A2DE-553F847F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70257E-05BB-4AFF-8D99-586194B0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</a:br>
            <a:r>
              <a:rPr lang="en-US" alt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Process Control</a:t>
            </a:r>
            <a:br>
              <a:rPr lang="en-US" altLang="en-US" dirty="0">
                <a:latin typeface="Times New Roman" panose="02020603050405020304" pitchFamily="18" charset="0"/>
                <a:ea typeface="MS PGothic" panose="020B0600070205080204" pitchFamily="34" charset="-128"/>
              </a:rPr>
            </a:br>
            <a:endParaRPr lang="en-IN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B0B8022-A1AD-4F44-8691-2897619E1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212" y="1634170"/>
            <a:ext cx="5410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 indent="-284163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marL="342900" indent="-341313">
              <a:spcBef>
                <a:spcPts val="563"/>
              </a:spcBef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Process Controls</a:t>
            </a:r>
          </a:p>
          <a:p>
            <a:pPr lvl="1"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Sequencing Products</a:t>
            </a:r>
          </a:p>
          <a:p>
            <a:pPr lvl="1"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Scaling (Scoop &amp; Bins)</a:t>
            </a:r>
          </a:p>
          <a:p>
            <a:pPr lvl="1"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Shielded lines</a:t>
            </a:r>
          </a:p>
          <a:p>
            <a:pPr lvl="1"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Rework</a:t>
            </a:r>
          </a:p>
          <a:p>
            <a:pPr lvl="1"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Label control</a:t>
            </a:r>
          </a:p>
          <a:p>
            <a:pPr lvl="1"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Cleaning of equipment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E7BCC40-8DD3-4B37-A3C7-03C258936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267638"/>
            <a:ext cx="1801813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Calibri" panose="020F0502020204030204" pitchFamily="34" charset="0"/>
              </a:rPr>
              <a:t>Introduction to Food Safety </a:t>
            </a:r>
            <a:endParaRPr lang="en-IN" sz="3600" b="1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EE2E458-51C4-4227-B1DC-0102960AB746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693738" y="1146175"/>
            <a:ext cx="11149012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ts val="488"/>
              </a:spcBef>
              <a:buClr>
                <a:srgbClr val="C0504D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Food Safety </a:t>
            </a: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means assurance that food is acceptable for human consumption according to its intended use.</a:t>
            </a:r>
          </a:p>
          <a:p>
            <a:pPr marL="1587" indent="0">
              <a:lnSpc>
                <a:spcPct val="90000"/>
              </a:lnSpc>
              <a:spcBef>
                <a:spcPts val="488"/>
              </a:spcBef>
              <a:buNone/>
            </a:pPr>
            <a:endParaRPr lang="en-US" altLang="en-US" sz="24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ts val="488"/>
              </a:spcBef>
              <a:buClr>
                <a:srgbClr val="C0504D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Food Safety Management System </a:t>
            </a: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means the adoption Good Manufacturing Practices, Good Hygienic Practices, Hazard Analysis and Critical Control Point and such other practices as may be specified by regulation, for the food business. </a:t>
            </a:r>
          </a:p>
          <a:p>
            <a:pPr>
              <a:lnSpc>
                <a:spcPct val="90000"/>
              </a:lnSpc>
              <a:spcBef>
                <a:spcPts val="488"/>
              </a:spcBef>
            </a:pPr>
            <a:endParaRPr lang="en-US" altLang="en-US" sz="24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ts val="488"/>
              </a:spcBef>
            </a:pPr>
            <a:endParaRPr lang="en-US" altLang="en-US" sz="24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746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39C1AE-2B41-4AD5-802F-08A7640B1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A9D77B-58FF-496C-9562-B35B6300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26DAA2-0CF7-4AAE-897F-BD108C89E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Provide Proper Information with the Product Label</a:t>
            </a:r>
            <a:b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</a:b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CB8BDC-BDF4-4F86-9DEA-1F5E382866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9525" y="1352048"/>
            <a:ext cx="3909420" cy="2680125"/>
          </a:xfrm>
        </p:spPr>
        <p:txBody>
          <a:bodyPr/>
          <a:lstStyle/>
          <a:p>
            <a:pPr lvl="1">
              <a:spcBef>
                <a:spcPts val="488"/>
              </a:spcBef>
              <a:buClr>
                <a:srgbClr val="490092"/>
              </a:buClr>
            </a:pPr>
            <a: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  <a:t>Ingredient list</a:t>
            </a:r>
          </a:p>
          <a:p>
            <a:pPr lvl="1">
              <a:spcBef>
                <a:spcPts val="488"/>
              </a:spcBef>
              <a:buClr>
                <a:srgbClr val="490092"/>
              </a:buClr>
            </a:pPr>
            <a: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  <a:t>Instructions for use</a:t>
            </a:r>
          </a:p>
          <a:p>
            <a:pPr lvl="1">
              <a:spcBef>
                <a:spcPts val="488"/>
              </a:spcBef>
              <a:buClr>
                <a:srgbClr val="490092"/>
              </a:buClr>
            </a:pPr>
            <a: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  <a:t>Warnings</a:t>
            </a:r>
          </a:p>
          <a:p>
            <a:pPr lvl="1">
              <a:spcBef>
                <a:spcPts val="488"/>
              </a:spcBef>
              <a:buClr>
                <a:srgbClr val="490092"/>
              </a:buClr>
            </a:pPr>
            <a: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  <a:t>Information</a:t>
            </a:r>
          </a:p>
          <a:p>
            <a:pPr lvl="1">
              <a:spcBef>
                <a:spcPts val="488"/>
              </a:spcBef>
              <a:buClr>
                <a:srgbClr val="490092"/>
              </a:buClr>
            </a:pPr>
            <a: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  <a:t>Contact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AF0C61F-D3B2-448A-803E-92CF9F541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207" y="1613053"/>
            <a:ext cx="2135188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58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E47006-6BCF-42C5-AE88-C954A160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E5BAD0-A6A7-4FA7-B62A-5F5309145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B145B2-C3A0-4741-945F-AEBF47D4C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</a:br>
            <a:b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</a:b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Responsibilities of the Food Handler</a:t>
            </a:r>
            <a:b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</a:br>
            <a:b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</a:b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D03F1F7F-717A-425D-A2E3-C559D9639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836" y="1456991"/>
            <a:ext cx="6477000" cy="4525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Advise of formulation or process inefficiencies</a:t>
            </a:r>
          </a:p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Use only approved ingredients</a:t>
            </a:r>
          </a:p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Do not make decisions which can affect food integrity or safety unless empowered and trained to do so </a:t>
            </a:r>
          </a:p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Use product rework only in the product for which it was originally produced </a:t>
            </a:r>
          </a:p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Understand your responsibilities</a:t>
            </a:r>
          </a:p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Understand and do the job as trained</a:t>
            </a:r>
          </a:p>
          <a:p>
            <a:pPr>
              <a:lnSpc>
                <a:spcPct val="90000"/>
              </a:lnSpc>
              <a:spcBef>
                <a:spcPts val="488"/>
              </a:spcBef>
            </a:pPr>
            <a:endParaRPr lang="en-US" altLang="en-US" sz="24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DB68AE7-51DA-4C43-B590-E313BE3DF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526" y="1792995"/>
            <a:ext cx="1752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74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2EA152-164F-4121-AC36-FF53CEA4D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54F3F3-6DA1-4932-BB9A-C874858D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6A283E-6549-4EC0-A0B7-AEED27B2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Responsibilities of the Food Handler</a:t>
            </a:r>
            <a:b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</a:b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A18847A3-EEAE-4D66-B7CB-AE5DD053E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475" y="1677319"/>
            <a:ext cx="6400800" cy="4525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Prepare food which contain known allergens after all other products have been produced, follow sequence as directed.</a:t>
            </a:r>
          </a:p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Avoid cross-contamination </a:t>
            </a:r>
          </a:p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Wash hands thoroughly after handling known allergens </a:t>
            </a:r>
          </a:p>
          <a:p>
            <a:pPr>
              <a:lnSpc>
                <a:spcPct val="90000"/>
              </a:lnSpc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Wash hands thoroughly after eating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2D7CA1C-9BFF-48CC-BD03-171994E72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426" y="1912937"/>
            <a:ext cx="1574800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38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C8E36E-2A3B-43EE-8BA4-50454A5A7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82517F-B03E-4244-BF8D-CBF651F6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5068E7-7B6F-4957-ACBA-733E72874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</a:b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Responsibilities of the Food Handler</a:t>
            </a:r>
            <a:b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</a:b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FA2AA12B-A0B1-48AC-9A56-6BC8C8A7A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1905000"/>
            <a:ext cx="6477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Keep aprons and clothing free of allergens</a:t>
            </a:r>
          </a:p>
          <a:p>
            <a:pPr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Follow a very thorough sanitation program to prevent cross-contamination.</a:t>
            </a:r>
          </a:p>
          <a:p>
            <a:pPr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Keep dust down</a:t>
            </a:r>
          </a:p>
          <a:p>
            <a:pPr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Keep all ingredients closed when not in use</a:t>
            </a:r>
          </a:p>
          <a:p>
            <a:pPr>
              <a:spcBef>
                <a:spcPts val="488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Use only specified equipment and utensils</a:t>
            </a:r>
          </a:p>
          <a:p>
            <a:pPr>
              <a:spcBef>
                <a:spcPts val="488"/>
              </a:spcBef>
            </a:pPr>
            <a:endParaRPr lang="en-US" altLang="en-US" sz="24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43D13E6-33DA-412A-813B-8EF213E5A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818" y="2404432"/>
            <a:ext cx="1546225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13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971FBB-C4CC-462C-86C2-21740E5F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EF5138-1CDD-41B1-9B6B-31B986F23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70369E-3515-4393-9957-1BD144D8D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</a:b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Consumers Responsibility</a:t>
            </a:r>
            <a:b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</a:b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EDBFC347-B10D-4B3B-8941-73D376FAA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621" y="1780276"/>
            <a:ext cx="6172200" cy="444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ts val="550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700" dirty="0">
                <a:latin typeface="Calibri" panose="020F0502020204030204" pitchFamily="34" charset="0"/>
                <a:ea typeface="MS PGothic" panose="020B0600070205080204" pitchFamily="34" charset="-128"/>
              </a:rPr>
              <a:t>Report non conformities in labelling</a:t>
            </a:r>
          </a:p>
          <a:p>
            <a:pPr>
              <a:lnSpc>
                <a:spcPct val="90000"/>
              </a:lnSpc>
              <a:spcBef>
                <a:spcPts val="550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700" dirty="0">
                <a:latin typeface="Calibri" panose="020F0502020204030204" pitchFamily="34" charset="0"/>
                <a:ea typeface="MS PGothic" panose="020B0600070205080204" pitchFamily="34" charset="-128"/>
              </a:rPr>
              <a:t>Educate family and Consumers </a:t>
            </a:r>
          </a:p>
          <a:p>
            <a:pPr>
              <a:lnSpc>
                <a:spcPct val="90000"/>
              </a:lnSpc>
              <a:spcBef>
                <a:spcPts val="550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700" dirty="0">
                <a:latin typeface="Calibri" panose="020F0502020204030204" pitchFamily="34" charset="0"/>
                <a:ea typeface="MS PGothic" panose="020B0600070205080204" pitchFamily="34" charset="-128"/>
              </a:rPr>
              <a:t>Be aware of pitfalls</a:t>
            </a:r>
          </a:p>
          <a:p>
            <a:pPr>
              <a:lnSpc>
                <a:spcPct val="90000"/>
              </a:lnSpc>
              <a:spcBef>
                <a:spcPts val="550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700" dirty="0">
                <a:latin typeface="Calibri" panose="020F0502020204030204" pitchFamily="34" charset="0"/>
                <a:ea typeface="MS PGothic" panose="020B0600070205080204" pitchFamily="34" charset="-128"/>
              </a:rPr>
              <a:t>Make educated decisions based on reliable information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62F0C11-D035-49EA-94CB-822F2A022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821" y="2303443"/>
            <a:ext cx="1981200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22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93BA94-773C-42D2-8F70-A369CFBCA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DEF5E5-BAA4-42CB-AD79-A6D32F705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5D4027-8366-4958-8F8B-FB12F930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</a:b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Remember</a:t>
            </a:r>
            <a:b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</a:b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6668F792-4CDE-43D5-B837-57FF6351A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600202"/>
            <a:ext cx="6248400" cy="28065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ts val="550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700" dirty="0">
                <a:latin typeface="Calibri" panose="020F0502020204030204" pitchFamily="34" charset="0"/>
                <a:ea typeface="MS PGothic" panose="020B0600070205080204" pitchFamily="34" charset="-128"/>
              </a:rPr>
              <a:t>Don’t assume all people can use the food</a:t>
            </a:r>
          </a:p>
          <a:p>
            <a:pPr>
              <a:lnSpc>
                <a:spcPct val="90000"/>
              </a:lnSpc>
              <a:spcBef>
                <a:spcPts val="550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700" dirty="0">
                <a:latin typeface="Calibri" panose="020F0502020204030204" pitchFamily="34" charset="0"/>
                <a:ea typeface="MS PGothic" panose="020B0600070205080204" pitchFamily="34" charset="-128"/>
              </a:rPr>
              <a:t>Do your job as trained</a:t>
            </a:r>
          </a:p>
          <a:p>
            <a:pPr>
              <a:lnSpc>
                <a:spcPct val="90000"/>
              </a:lnSpc>
              <a:spcBef>
                <a:spcPts val="550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700" dirty="0">
                <a:latin typeface="Calibri" panose="020F0502020204030204" pitchFamily="34" charset="0"/>
                <a:ea typeface="MS PGothic" panose="020B0600070205080204" pitchFamily="34" charset="-128"/>
              </a:rPr>
              <a:t>Do not make decisions for the consumer</a:t>
            </a:r>
          </a:p>
          <a:p>
            <a:pPr>
              <a:lnSpc>
                <a:spcPct val="90000"/>
              </a:lnSpc>
              <a:spcBef>
                <a:spcPts val="550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700" dirty="0">
                <a:latin typeface="Calibri" panose="020F0502020204030204" pitchFamily="34" charset="0"/>
                <a:ea typeface="MS PGothic" panose="020B0600070205080204" pitchFamily="34" charset="-128"/>
              </a:rPr>
              <a:t>Do no cross contaminate</a:t>
            </a:r>
          </a:p>
          <a:p>
            <a:pPr>
              <a:lnSpc>
                <a:spcPct val="90000"/>
              </a:lnSpc>
              <a:spcBef>
                <a:spcPts val="550"/>
              </a:spcBef>
              <a:buClr>
                <a:srgbClr val="490092"/>
              </a:buClr>
              <a:buFont typeface="Arial" panose="020B0604020202020204" pitchFamily="34" charset="0"/>
              <a:buChar char="•"/>
            </a:pPr>
            <a:r>
              <a:rPr lang="en-US" altLang="en-US" sz="2700" dirty="0">
                <a:latin typeface="Calibri" panose="020F0502020204030204" pitchFamily="34" charset="0"/>
                <a:ea typeface="MS PGothic" panose="020B0600070205080204" pitchFamily="34" charset="-128"/>
              </a:rPr>
              <a:t>Properly label all food packet/containers</a:t>
            </a:r>
          </a:p>
          <a:p>
            <a:pPr>
              <a:lnSpc>
                <a:spcPct val="90000"/>
              </a:lnSpc>
              <a:spcBef>
                <a:spcPts val="550"/>
              </a:spcBef>
            </a:pPr>
            <a:endParaRPr lang="en-US" altLang="en-US" sz="27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40C91ED-3AD8-45DD-9D2A-DE711CDB0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362200"/>
            <a:ext cx="21240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1292542B-1B92-47CF-BF74-B7DD15DD9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525" y="4955754"/>
            <a:ext cx="25225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marL="342900" indent="-341313"/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</a:rPr>
              <a:t>Be Concerned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6FFEF70-740A-4D81-A730-93DD977F6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896" y="4008407"/>
            <a:ext cx="25146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09358381-9BE8-4057-A56D-706AE810F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4406748"/>
            <a:ext cx="4953000" cy="18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marL="342900" indent="-341313" algn="ctr">
              <a:spcBef>
                <a:spcPts val="1088"/>
              </a:spcBef>
            </a:pPr>
            <a:r>
              <a:rPr lang="en-US" altLang="en-US" sz="5400" b="1" dirty="0">
                <a:solidFill>
                  <a:srgbClr val="C0504D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Be </a:t>
            </a:r>
          </a:p>
          <a:p>
            <a:pPr marL="342900" indent="-341313" algn="ctr">
              <a:spcBef>
                <a:spcPts val="1088"/>
              </a:spcBef>
            </a:pPr>
            <a:r>
              <a:rPr lang="en-US" altLang="en-US" sz="5400" b="1" dirty="0">
                <a:solidFill>
                  <a:srgbClr val="C0504D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Allergy Aware.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EED2AB42-0F08-45A7-8481-5571E51E5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896" y="17773"/>
            <a:ext cx="3124200" cy="190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8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289EC8-67AB-4750-9FBB-93D094DDF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8F86A5-8B69-4815-8AA0-7E9F1E710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79BAF8-0AD1-4D2C-B078-5A8F75738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GMP-GHP FOR ORGANIZED BIG RETAILERS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11270DF-AEFC-4F96-9FF7-0290308CE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0" y="998945"/>
            <a:ext cx="6957610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b="1" dirty="0">
                <a:latin typeface="Calibri" panose="020F0502020204030204" pitchFamily="34" charset="0"/>
                <a:ea typeface="MS PGothic" panose="020B0600070205080204" pitchFamily="34" charset="-128"/>
              </a:rPr>
              <a:t>Location &amp; surroundings </a:t>
            </a:r>
          </a:p>
          <a:p>
            <a:pPr>
              <a:lnSpc>
                <a:spcPct val="100000"/>
              </a:lnSpc>
            </a:pPr>
            <a:r>
              <a:rPr lang="en-US" altLang="en-US" sz="2400" b="1" dirty="0">
                <a:latin typeface="Calibri" panose="020F0502020204030204" pitchFamily="34" charset="0"/>
                <a:ea typeface="MS PGothic" panose="020B0600070205080204" pitchFamily="34" charset="-128"/>
              </a:rPr>
              <a:t>Layout &amp; design of food premises / retail shops</a:t>
            </a:r>
          </a:p>
          <a:p>
            <a:pPr>
              <a:lnSpc>
                <a:spcPct val="100000"/>
              </a:lnSpc>
            </a:pPr>
            <a:r>
              <a:rPr lang="en-US" altLang="en-US" sz="2400" b="1" dirty="0">
                <a:latin typeface="Calibri" panose="020F0502020204030204" pitchFamily="34" charset="0"/>
                <a:ea typeface="MS PGothic" panose="020B0600070205080204" pitchFamily="34" charset="-128"/>
              </a:rPr>
              <a:t>Equipment &amp; containers</a:t>
            </a:r>
          </a:p>
          <a:p>
            <a:pPr>
              <a:lnSpc>
                <a:spcPct val="100000"/>
              </a:lnSpc>
            </a:pPr>
            <a:r>
              <a:rPr lang="en-US" altLang="en-US" sz="2400" b="1" dirty="0">
                <a:latin typeface="Calibri" panose="020F0502020204030204" pitchFamily="34" charset="0"/>
                <a:ea typeface="MS PGothic" panose="020B0600070205080204" pitchFamily="34" charset="-128"/>
              </a:rPr>
              <a:t>Facilities</a:t>
            </a:r>
          </a:p>
          <a:p>
            <a:pPr>
              <a:lnSpc>
                <a:spcPct val="100000"/>
              </a:lnSpc>
            </a:pPr>
            <a:r>
              <a:rPr lang="en-US" altLang="en-US" sz="2400" b="1" dirty="0">
                <a:latin typeface="Calibri" panose="020F0502020204030204" pitchFamily="34" charset="0"/>
                <a:ea typeface="MS PGothic" panose="020B0600070205080204" pitchFamily="34" charset="-128"/>
              </a:rPr>
              <a:t>Operations &amp; Controls</a:t>
            </a:r>
          </a:p>
          <a:p>
            <a:pPr>
              <a:lnSpc>
                <a:spcPct val="100000"/>
              </a:lnSpc>
            </a:pPr>
            <a:r>
              <a:rPr lang="en-US" altLang="en-US" sz="2400" b="1" dirty="0">
                <a:latin typeface="Calibri" panose="020F0502020204030204" pitchFamily="34" charset="0"/>
                <a:ea typeface="MS PGothic" panose="020B0600070205080204" pitchFamily="34" charset="-128"/>
              </a:rPr>
              <a:t>Management &amp; Supervision</a:t>
            </a:r>
          </a:p>
          <a:p>
            <a:pPr>
              <a:lnSpc>
                <a:spcPct val="100000"/>
              </a:lnSpc>
            </a:pPr>
            <a:r>
              <a:rPr lang="en-US" altLang="en-US" sz="2400" b="1" dirty="0">
                <a:latin typeface="Calibri" panose="020F0502020204030204" pitchFamily="34" charset="0"/>
                <a:ea typeface="MS PGothic" panose="020B0600070205080204" pitchFamily="34" charset="-128"/>
              </a:rPr>
              <a:t>Food testing facilities</a:t>
            </a:r>
          </a:p>
          <a:p>
            <a:pPr>
              <a:lnSpc>
                <a:spcPct val="100000"/>
              </a:lnSpc>
            </a:pPr>
            <a:r>
              <a:rPr lang="en-US" altLang="en-US" sz="2400" b="1" dirty="0">
                <a:latin typeface="Calibri" panose="020F0502020204030204" pitchFamily="34" charset="0"/>
                <a:ea typeface="MS PGothic" panose="020B0600070205080204" pitchFamily="34" charset="-128"/>
              </a:rPr>
              <a:t>Audit, documentation &amp; records</a:t>
            </a:r>
          </a:p>
          <a:p>
            <a:pPr>
              <a:lnSpc>
                <a:spcPct val="100000"/>
              </a:lnSpc>
            </a:pPr>
            <a:r>
              <a:rPr lang="en-US" altLang="en-US" sz="2400" b="1" dirty="0">
                <a:latin typeface="Calibri" panose="020F0502020204030204" pitchFamily="34" charset="0"/>
                <a:ea typeface="MS PGothic" panose="020B0600070205080204" pitchFamily="34" charset="-128"/>
              </a:rPr>
              <a:t>Sanitation &amp; Maintenance of Establishment Premises</a:t>
            </a:r>
          </a:p>
          <a:p>
            <a:pPr>
              <a:lnSpc>
                <a:spcPct val="100000"/>
              </a:lnSpc>
            </a:pPr>
            <a:r>
              <a:rPr lang="en-US" altLang="en-US" sz="2400" b="1" dirty="0">
                <a:latin typeface="Calibri" panose="020F0502020204030204" pitchFamily="34" charset="0"/>
                <a:ea typeface="MS PGothic" panose="020B0600070205080204" pitchFamily="34" charset="-128"/>
              </a:rPr>
              <a:t>Personal Hygiene</a:t>
            </a:r>
          </a:p>
          <a:p>
            <a:pPr>
              <a:lnSpc>
                <a:spcPct val="100000"/>
              </a:lnSpc>
            </a:pPr>
            <a:r>
              <a:rPr lang="en-US" altLang="en-US" sz="2400" b="1" dirty="0">
                <a:latin typeface="Calibri" panose="020F0502020204030204" pitchFamily="34" charset="0"/>
                <a:ea typeface="MS PGothic" panose="020B0600070205080204" pitchFamily="34" charset="-128"/>
              </a:rPr>
              <a:t>Product Information &amp; Consumer Awareness</a:t>
            </a:r>
          </a:p>
          <a:p>
            <a:pPr>
              <a:lnSpc>
                <a:spcPct val="100000"/>
              </a:lnSpc>
            </a:pPr>
            <a:r>
              <a:rPr lang="en-US" altLang="en-US" sz="2400" b="1" dirty="0">
                <a:latin typeface="Calibri" panose="020F0502020204030204" pitchFamily="34" charset="0"/>
                <a:ea typeface="MS PGothic" panose="020B0600070205080204" pitchFamily="34" charset="-128"/>
              </a:rPr>
              <a:t>Training</a:t>
            </a:r>
            <a:r>
              <a:rPr lang="en-US" altLang="en-US" sz="2400" b="1" dirty="0">
                <a:latin typeface="Arial Black" panose="020B0A04020102020204" pitchFamily="34" charset="0"/>
                <a:ea typeface="MS PGothic" panose="020B0600070205080204" pitchFamily="34" charset="-128"/>
              </a:rPr>
              <a:t>	</a:t>
            </a:r>
          </a:p>
          <a:p>
            <a:pPr indent="230188"/>
            <a:endParaRPr lang="en-US" altLang="en-US" sz="2200" b="1" dirty="0">
              <a:latin typeface="Arial Black" panose="020B0A04020102020204" pitchFamily="34" charset="0"/>
              <a:ea typeface="MS PGothic" panose="020B0600070205080204" pitchFamily="34" charset="-128"/>
            </a:endParaRPr>
          </a:p>
          <a:p>
            <a:pPr indent="457200"/>
            <a:r>
              <a:rPr lang="en-US" altLang="en-US" sz="22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7893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08ECFB-325D-47F8-ABC8-DFA17544D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C6D072-1A16-4861-AADE-FB5A58DFF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9CA8B1-91FA-4C70-BF6D-0B34AD33A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</a:rPr>
              <a:t>Location and Surroundings</a:t>
            </a:r>
            <a:endParaRPr lang="en-IN" sz="3200" dirty="0">
              <a:solidFill>
                <a:srgbClr val="0070C0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7583E83-4C5C-44DD-8400-B19BD7E6C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7" y="1962150"/>
            <a:ext cx="4929187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80602358-67AD-416B-B8DF-61F27B368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976313"/>
            <a:ext cx="30480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en-US" altLang="en-US" sz="2000" b="1" u="sng" dirty="0">
                <a:latin typeface="Calibri" panose="020F0502020204030204" pitchFamily="34" charset="0"/>
                <a:ea typeface="MS PGothic" panose="020B0600070205080204" pitchFamily="34" charset="-128"/>
              </a:rPr>
              <a:t>Location shall be: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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Away from environmentally polluted areas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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Disagreeable or obnoxious odor, 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Fumes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Excessive Soot  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Smoke 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Chemical or biological emissions</a:t>
            </a:r>
          </a:p>
          <a:p>
            <a:pPr>
              <a:spcBef>
                <a:spcPts val="400"/>
              </a:spcBef>
            </a:pPr>
            <a:r>
              <a:rPr lang="en-US" altLang="en-US" sz="2000" dirty="0">
                <a:latin typeface="Arial Black" panose="020B0A04020102020204" pitchFamily="34" charset="0"/>
                <a:ea typeface="MS PGothic" panose="020B0600070205080204" pitchFamily="34" charset="-128"/>
              </a:rPr>
              <a:t>√   </a:t>
            </a: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Should not have direct access to any residential area.</a:t>
            </a:r>
          </a:p>
          <a:p>
            <a:pPr>
              <a:spcBef>
                <a:spcPts val="400"/>
              </a:spcBef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ts val="288"/>
              </a:spcBef>
            </a:pPr>
            <a:endParaRPr lang="en-US" altLang="en-US" sz="14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39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F13B26-4E6F-49BF-9AFA-0AAC55F8B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7BE4D7-85A0-4503-B05F-3AA83DCC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113772-071D-4CAE-9640-C379C7610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</a:rPr>
              <a:t>Layout &amp; design of food establishment premises</a:t>
            </a: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301F157-A2FC-4E22-9293-7D772744B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434" y="1577996"/>
            <a:ext cx="4779371" cy="316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000" dirty="0">
                <a:latin typeface="Times New Roman" panose="02020603050405020304" pitchFamily="18" charset="0"/>
                <a:ea typeface="MS PGothic" panose="020B0600070205080204" pitchFamily="34" charset="-128"/>
              </a:rPr>
              <a:t>▪ </a:t>
            </a: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Enable separate &amp; designated areas for storing of different varieties of products.</a:t>
            </a:r>
          </a:p>
          <a:p>
            <a:pPr>
              <a:lnSpc>
                <a:spcPct val="100000"/>
              </a:lnSpc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</a:pPr>
            <a:r>
              <a:rPr lang="en-US" altLang="en-US" sz="2000" dirty="0">
                <a:latin typeface="Times New Roman" panose="02020603050405020304" pitchFamily="18" charset="0"/>
                <a:ea typeface="MS PGothic" panose="020B0600070205080204" pitchFamily="34" charset="-128"/>
              </a:rPr>
              <a:t>▪ </a:t>
            </a: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Walls of the premises shall be tiled at operational height</a:t>
            </a:r>
          </a:p>
          <a:p>
            <a:pPr>
              <a:lnSpc>
                <a:spcPct val="100000"/>
              </a:lnSpc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</a:pPr>
            <a:r>
              <a:rPr lang="en-US" altLang="en-US" sz="2000" dirty="0">
                <a:latin typeface="Times New Roman" panose="02020603050405020304" pitchFamily="18" charset="0"/>
                <a:ea typeface="MS PGothic" panose="020B0600070205080204" pitchFamily="34" charset="-128"/>
              </a:rPr>
              <a:t>▪ </a:t>
            </a: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Floors, walls, ceilings, doors should be designed:-</a:t>
            </a:r>
          </a:p>
          <a:p>
            <a:pPr>
              <a:lnSpc>
                <a:spcPct val="100000"/>
              </a:lnSpc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D3473BF0-0142-4289-9C0E-7FCA1035B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155" y="1737395"/>
            <a:ext cx="2500313" cy="24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30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325525-056F-482A-B073-C134F183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7B11E-081E-451A-A3F0-A6FA9152B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654173-A3FE-4CE0-B776-385D8964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</a:rPr>
              <a:t>Equipment &amp; Containers</a:t>
            </a:r>
            <a:endParaRPr lang="en-IN" sz="3200" dirty="0">
              <a:solidFill>
                <a:srgbClr val="0070C0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1518A04-0CB7-4BEA-BDF9-C2D64C193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285875"/>
            <a:ext cx="3071812" cy="435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F697D3E0-771D-4163-8226-B980BF29F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285876"/>
            <a:ext cx="4800600" cy="318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 indent="-28416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made up of non-corrosive / rust free material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smooth, free from any grooves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easy to clean and maintain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non-toxic and non-reactive 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of food grade quality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–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shall be stored at a designated place</a:t>
            </a:r>
          </a:p>
        </p:txBody>
      </p:sp>
    </p:spTree>
    <p:extLst>
      <p:ext uri="{BB962C8B-B14F-4D97-AF65-F5344CB8AC3E}">
        <p14:creationId xmlns:p14="http://schemas.microsoft.com/office/powerpoint/2010/main" val="30055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C9D067-2655-4814-B8C8-8E9A28F5C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4319A8-21DF-4DDD-9CFE-CEA509984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427362-01B0-4456-A9FB-6882C03A8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Introduction to Food Safety 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06BADF-8BE2-4709-840E-BF220A42B3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Food Safety Hazard </a:t>
            </a:r>
            <a: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  <a:t>- biological, chemical or physical agent in food, or condition of food, with the potential to cause an adverse health effect.</a:t>
            </a:r>
            <a:r>
              <a:rPr lang="en-US" altLang="en-US" b="1" dirty="0"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</a:p>
          <a:p>
            <a:pPr marL="0" indent="0">
              <a:buNone/>
            </a:pPr>
            <a:endParaRPr lang="en-US" altLang="en-US" b="1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921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E84ADA-58B4-46EA-8FED-A60365A7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89063E-9E07-42D8-B0E6-A085CE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C84B8B-8164-415A-A91B-4CAC30751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</a:rPr>
              <a:t>Facilities</a:t>
            </a: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4982F5F2-6635-46BC-9080-DF0A5F654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44" y="1456991"/>
            <a:ext cx="3733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Water Supply</a:t>
            </a:r>
          </a:p>
          <a:p>
            <a:pPr>
              <a:spcBef>
                <a:spcPts val="400"/>
              </a:spcBef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ts val="400"/>
              </a:spcBef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Drainage &amp; Waste disposal</a:t>
            </a:r>
          </a:p>
          <a:p>
            <a:pPr>
              <a:spcBef>
                <a:spcPts val="400"/>
              </a:spcBef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ts val="400"/>
              </a:spcBef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Personnel  facilities and toilets</a:t>
            </a:r>
          </a:p>
          <a:p>
            <a:pPr>
              <a:spcBef>
                <a:spcPts val="400"/>
              </a:spcBef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ts val="400"/>
              </a:spcBef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Air quality and ventilation</a:t>
            </a:r>
          </a:p>
          <a:p>
            <a:pPr>
              <a:spcBef>
                <a:spcPts val="400"/>
              </a:spcBef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ts val="400"/>
              </a:spcBef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Lighting</a:t>
            </a:r>
          </a:p>
          <a:p>
            <a:pPr>
              <a:spcBef>
                <a:spcPts val="400"/>
              </a:spcBef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62FF782-FCA4-4FD5-8CF7-E6AFDC4C7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"/>
          <a:stretch>
            <a:fillRect/>
          </a:stretch>
        </p:blipFill>
        <p:spPr bwMode="auto">
          <a:xfrm>
            <a:off x="8191500" y="1219200"/>
            <a:ext cx="2133600" cy="1981200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302BF531-B1E5-4146-86DB-4158F9CEC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4" y="3276600"/>
            <a:ext cx="2395537" cy="1905000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A2349411-3E68-4A2A-8420-9B5631301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1" y="1057276"/>
            <a:ext cx="2595563" cy="2303463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AFECE802-7742-4D38-A5D1-6610FB2CC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3276600"/>
            <a:ext cx="2133600" cy="1905000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6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3CE378-FD00-417B-8AFF-9C108622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9F1AD4-9B75-4838-8333-62D35518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896DF0-B82F-4D08-BCBE-CE4E8250D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</a:rPr>
              <a:t>Water Supply:</a:t>
            </a: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23EEE3F-D894-4A63-90AA-48B20BB0C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1500188"/>
            <a:ext cx="53562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spcBef>
                <a:spcPts val="400"/>
              </a:spcBef>
              <a:buFont typeface="Arial" panose="020B0604020202020204" pitchFamily="34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Only potable water </a:t>
            </a:r>
          </a:p>
          <a:p>
            <a:pPr>
              <a:spcBef>
                <a:spcPts val="400"/>
              </a:spcBef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Away from any hazards or contaminate </a:t>
            </a:r>
          </a:p>
          <a:p>
            <a:pPr>
              <a:spcBef>
                <a:spcPts val="400"/>
              </a:spcBef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Periodic cleaning of storage tanks</a:t>
            </a:r>
          </a:p>
          <a:p>
            <a:pPr>
              <a:spcBef>
                <a:spcPts val="400"/>
              </a:spcBef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Differentiated non- potable water pipes</a:t>
            </a:r>
          </a:p>
          <a:p>
            <a:pPr>
              <a:spcBef>
                <a:spcPts val="650"/>
              </a:spcBef>
            </a:pPr>
            <a:endParaRPr lang="en-US" altLang="en-US" sz="32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CF23A87-1121-4B1A-BFC7-140A4AA2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928689"/>
            <a:ext cx="3143250" cy="399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28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6E444A-C76C-443D-9F62-8DD0041C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D7F33A-040A-4912-8E7F-554D4F86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8818E8-F3F5-4293-B246-FBCC04DDD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</a:rPr>
              <a:t>Drainage and waste disposal</a:t>
            </a: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F76F3175-2BC5-4858-9B9B-7A5F65419545}"/>
              </a:ext>
            </a:extLst>
          </p:cNvPr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1103256" y="1138237"/>
            <a:ext cx="6410248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spcBef>
                <a:spcPts val="650"/>
              </a:spcBef>
              <a:buFont typeface="Arial" panose="020B0604020202020204" pitchFamily="34" charset="0"/>
              <a:buChar char="-"/>
            </a:pPr>
            <a:r>
              <a:rPr lang="en-US" altLang="en-US" sz="3200" dirty="0">
                <a:latin typeface="Calibri" panose="020F0502020204030204" pitchFamily="34" charset="0"/>
                <a:ea typeface="MS PGothic" panose="020B0600070205080204" pitchFamily="34" charset="-128"/>
              </a:rPr>
              <a:t>Waste shall be regularly collected</a:t>
            </a:r>
          </a:p>
          <a:p>
            <a:pPr>
              <a:spcBef>
                <a:spcPts val="650"/>
              </a:spcBef>
              <a:buFont typeface="Arial" panose="020B0604020202020204" pitchFamily="34" charset="0"/>
              <a:buChar char="-"/>
            </a:pPr>
            <a:r>
              <a:rPr lang="en-US" altLang="en-US" sz="3200" dirty="0">
                <a:latin typeface="Calibri" panose="020F0502020204030204" pitchFamily="34" charset="0"/>
                <a:ea typeface="MS PGothic" panose="020B0600070205080204" pitchFamily="34" charset="-128"/>
              </a:rPr>
              <a:t>Collected waste shall be stored so that it will not contaminate</a:t>
            </a:r>
          </a:p>
          <a:p>
            <a:pPr>
              <a:spcBef>
                <a:spcPts val="650"/>
              </a:spcBef>
              <a:buFont typeface="Arial" panose="020B0604020202020204" pitchFamily="34" charset="0"/>
              <a:buChar char="-"/>
            </a:pPr>
            <a:r>
              <a:rPr lang="en-US" altLang="en-US" sz="3200" dirty="0">
                <a:latin typeface="Calibri" panose="020F0502020204030204" pitchFamily="34" charset="0"/>
                <a:ea typeface="MS PGothic" panose="020B0600070205080204" pitchFamily="34" charset="-128"/>
              </a:rPr>
              <a:t>Covered containers for waste storage</a:t>
            </a:r>
          </a:p>
          <a:p>
            <a:pPr marL="1587" indent="0">
              <a:spcBef>
                <a:spcPts val="650"/>
              </a:spcBef>
              <a:buNone/>
            </a:pPr>
            <a:r>
              <a:rPr lang="en-US" altLang="en-US" sz="3200" dirty="0">
                <a:latin typeface="Calibri" panose="020F0502020204030204" pitchFamily="34" charset="0"/>
                <a:ea typeface="MS PGothic" panose="020B0600070205080204" pitchFamily="34" charset="-128"/>
              </a:rPr>
              <a:t>Waste shall be handed over to a local waste-collecting body </a:t>
            </a:r>
          </a:p>
          <a:p>
            <a:pPr>
              <a:spcBef>
                <a:spcPts val="650"/>
              </a:spcBef>
              <a:buFont typeface="Arial" panose="020B0604020202020204" pitchFamily="34" charset="0"/>
              <a:buChar char="-"/>
            </a:pPr>
            <a:r>
              <a:rPr lang="en-US" altLang="en-US" sz="3200" dirty="0">
                <a:latin typeface="Calibri" panose="020F0502020204030204" pitchFamily="34" charset="0"/>
                <a:ea typeface="MS PGothic" panose="020B0600070205080204" pitchFamily="34" charset="-128"/>
              </a:rPr>
              <a:t>Periodic disposal of waste/refuse</a:t>
            </a:r>
          </a:p>
          <a:p>
            <a:pPr>
              <a:spcBef>
                <a:spcPts val="650"/>
              </a:spcBef>
              <a:buFont typeface="Arial" panose="020B0604020202020204" pitchFamily="34" charset="0"/>
              <a:buChar char="-"/>
            </a:pPr>
            <a:r>
              <a:rPr lang="en-US" altLang="en-US" sz="3200" dirty="0">
                <a:latin typeface="Calibri" panose="020F0502020204030204" pitchFamily="34" charset="0"/>
                <a:ea typeface="MS PGothic" panose="020B0600070205080204" pitchFamily="34" charset="-128"/>
              </a:rPr>
              <a:t>Pedal operated adequate size bins</a:t>
            </a:r>
          </a:p>
          <a:p>
            <a:pPr>
              <a:spcBef>
                <a:spcPts val="650"/>
              </a:spcBef>
            </a:pPr>
            <a:endParaRPr lang="en-US" altLang="en-US" sz="32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ts val="650"/>
              </a:spcBef>
            </a:pPr>
            <a:endParaRPr lang="en-US" altLang="en-US" sz="32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574F48F-1817-4C09-BDDB-11D9C9991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3" y="3698080"/>
            <a:ext cx="814138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61937D2B-1927-43E8-83EE-8F24BD18D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398" y="600867"/>
            <a:ext cx="2027103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99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410002-9FC7-4DBA-8B42-59038D0D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24A00A-638D-4EB4-A047-6E94B36F4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2DC4CA-2AC7-42DC-B6D3-D306A6DAA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</a:rPr>
              <a:t>Personal facilities and toilets:</a:t>
            </a: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0A5A345-EB2F-42B9-B3A8-BEB686DDC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1214439"/>
            <a:ext cx="44958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spcBef>
                <a:spcPts val="400"/>
              </a:spcBef>
              <a:buFont typeface="Arial" panose="020B0604020202020204" pitchFamily="34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Facilities for washing and drying hands</a:t>
            </a:r>
          </a:p>
          <a:p>
            <a:pPr>
              <a:spcBef>
                <a:spcPts val="400"/>
              </a:spcBef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Supply of hot and cold water</a:t>
            </a:r>
          </a:p>
          <a:p>
            <a:pPr>
              <a:spcBef>
                <a:spcPts val="400"/>
              </a:spcBef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Separate lavatories for males and females </a:t>
            </a:r>
          </a:p>
          <a:p>
            <a:pPr>
              <a:spcBef>
                <a:spcPts val="400"/>
              </a:spcBef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Suitably located Changing facilities for personnel</a:t>
            </a:r>
          </a:p>
          <a:p>
            <a:pPr>
              <a:spcBef>
                <a:spcPts val="400"/>
              </a:spcBef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‘Do and Don’ts, Personal Hygiene,  shall be put up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E463522-2AE5-4920-8FDB-978CB50C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1" y="928689"/>
            <a:ext cx="35718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A85B2A71-5085-47B1-AF02-8136B3626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071814"/>
            <a:ext cx="3595688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24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EECDF-3958-443A-96F8-3B647C2DC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B0B066-AF61-4154-968C-B48E9E41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06A30A-84EB-4502-A7AF-02CB82D8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</a:rPr>
              <a:t>Ventilation &amp; Lighting</a:t>
            </a: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3CDF37B4-9297-4B31-A452-55D794006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43001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spcBef>
                <a:spcPts val="650"/>
              </a:spcBef>
              <a:buFont typeface="Wingdings" panose="05000000000000000000" pitchFamily="2" charset="2"/>
              <a:buChar char=""/>
            </a:pPr>
            <a:r>
              <a:rPr lang="en-US" altLang="en-US" sz="3200" b="1" u="sng" dirty="0">
                <a:latin typeface="Calibri" panose="020F0502020204030204" pitchFamily="34" charset="0"/>
                <a:ea typeface="MS PGothic" panose="020B0600070205080204" pitchFamily="34" charset="-128"/>
              </a:rPr>
              <a:t>Air quality and ventilation: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No contaminated air shall flow towards the clean area</a:t>
            </a:r>
          </a:p>
          <a:p>
            <a:pPr>
              <a:spcBef>
                <a:spcPts val="438"/>
              </a:spcBef>
            </a:pPr>
            <a:endParaRPr lang="en-US" altLang="en-US" sz="22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ts val="650"/>
              </a:spcBef>
              <a:buFont typeface="Wingdings" panose="05000000000000000000" pitchFamily="2" charset="2"/>
              <a:buChar char=""/>
            </a:pPr>
            <a:r>
              <a:rPr lang="en-US" altLang="en-US" sz="3200" b="1" u="sng" dirty="0">
                <a:latin typeface="Calibri" panose="020F0502020204030204" pitchFamily="34" charset="0"/>
                <a:ea typeface="MS PGothic" panose="020B0600070205080204" pitchFamily="34" charset="-128"/>
              </a:rPr>
              <a:t>Lighting :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Adequate Natural /artificial lighting</a:t>
            </a:r>
          </a:p>
          <a:p>
            <a:pPr>
              <a:spcBef>
                <a:spcPts val="400"/>
              </a:spcBef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Protected lightings 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6C5901E-276B-4F01-BC94-78DA40E35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1071563"/>
            <a:ext cx="2500312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325CFB93-9899-42B3-AC7D-5EEEF2107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1" y="3786189"/>
            <a:ext cx="3929063" cy="19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14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6AF55F-727C-40FF-836F-72C994A4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0AE4CA-0EC1-4E68-972D-6147B020C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EE525E-6039-4945-8970-02089980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Operations and Control: </a:t>
            </a:r>
            <a:b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F963324-D208-488E-9363-308F0261A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466" y="1639447"/>
            <a:ext cx="7967360" cy="255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Procurement of raw material:</a:t>
            </a:r>
          </a:p>
          <a:p>
            <a:pPr>
              <a:lnSpc>
                <a:spcPct val="100000"/>
              </a:lnSpc>
            </a:pPr>
            <a:endParaRPr lang="en-US" altLang="en-US" sz="2000" b="1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Avoid extraneous matter, parasites and pesticides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Should be checked before acceptance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Food additives added or to be added shall conform to all regulations and standards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8042FE3-307B-4994-97F8-2ADFFD0A4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765" y="1138697"/>
            <a:ext cx="258127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67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129D71-8D2C-4E01-B428-21A258DEA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138947-99FC-4AE5-9A43-F26570DD5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0B9753-DAF7-45CB-824C-7A365985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Operations and Control: </a:t>
            </a:r>
            <a:b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IN" sz="3200" dirty="0">
              <a:solidFill>
                <a:srgbClr val="0070C0"/>
              </a:solidFill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A0B28BF9-5D60-4596-85DB-F1F76FE16C20}"/>
              </a:ext>
            </a:extLst>
          </p:cNvPr>
          <p:cNvGrpSpPr>
            <a:grpSpLocks/>
          </p:cNvGrpSpPr>
          <p:nvPr/>
        </p:nvGrpSpPr>
        <p:grpSpPr bwMode="auto">
          <a:xfrm>
            <a:off x="2238376" y="1922001"/>
            <a:ext cx="6094413" cy="4062413"/>
            <a:chOff x="450" y="900"/>
            <a:chExt cx="3839" cy="2559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C0622F72-DF07-4901-84C4-C91DF35FE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900"/>
              <a:ext cx="3839" cy="2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56771D9C-379B-4A15-9763-CA95A70A62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" y="900"/>
              <a:ext cx="3071" cy="2559"/>
              <a:chOff x="834" y="900"/>
              <a:chExt cx="3071" cy="2559"/>
            </a:xfrm>
          </p:grpSpPr>
          <p:grpSp>
            <p:nvGrpSpPr>
              <p:cNvPr id="9" name="Group 7">
                <a:extLst>
                  <a:ext uri="{FF2B5EF4-FFF2-40B4-BE49-F238E27FC236}">
                    <a16:creationId xmlns:a16="http://schemas.microsoft.com/office/drawing/2014/main" id="{5910C52C-5B94-4BE5-AAF3-6C8B95E331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4" y="900"/>
                <a:ext cx="3071" cy="1112"/>
                <a:chOff x="834" y="900"/>
                <a:chExt cx="3071" cy="1112"/>
              </a:xfrm>
            </p:grpSpPr>
            <p:sp>
              <p:nvSpPr>
                <p:cNvPr id="31" name="Rectangle 8">
                  <a:extLst>
                    <a:ext uri="{FF2B5EF4-FFF2-40B4-BE49-F238E27FC236}">
                      <a16:creationId xmlns:a16="http://schemas.microsoft.com/office/drawing/2014/main" id="{4A385488-F0FA-464D-9844-D50CBCF6FD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" y="900"/>
                  <a:ext cx="3071" cy="1112"/>
                </a:xfrm>
                <a:prstGeom prst="rect">
                  <a:avLst/>
                </a:prstGeom>
                <a:gradFill rotWithShape="0">
                  <a:gsLst>
                    <a:gs pos="0">
                      <a:srgbClr val="CB3D39"/>
                    </a:gs>
                    <a:gs pos="100000">
                      <a:srgbClr val="9C2F2C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23040" dir="5400000" algn="ctr" rotWithShape="0">
                    <a:srgbClr val="000000">
                      <a:alpha val="35036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83862" rIns="90000" bIns="45000" anchor="ctr"/>
                <a:lstStyle>
                  <a:lvl1pPr>
                    <a:tabLst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cs typeface="DejaVu Sans" charset="0"/>
                    </a:defRPr>
                  </a:lvl1pPr>
                  <a:lvl2pPr>
                    <a:tabLst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cs typeface="DejaVu Sans" charset="0"/>
                    </a:defRPr>
                  </a:lvl2pPr>
                  <a:lvl3pPr>
                    <a:tabLst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cs typeface="DejaVu Sans" charset="0"/>
                    </a:defRPr>
                  </a:lvl3pPr>
                  <a:lvl4pPr>
                    <a:tabLst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cs typeface="DejaVu Sans" charset="0"/>
                    </a:defRPr>
                  </a:lvl4pPr>
                  <a:lvl5pPr>
                    <a:tabLst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cs typeface="DejaVu Sans" charset="0"/>
                    </a:defRPr>
                  </a:lvl5pPr>
                  <a:lvl6pPr marL="2514600" indent="-228600" defTabSz="45720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cs typeface="DejaVu Sans" charset="0"/>
                    </a:defRPr>
                  </a:lvl6pPr>
                  <a:lvl7pPr marL="2971800" indent="-228600" defTabSz="45720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cs typeface="DejaVu Sans" charset="0"/>
                    </a:defRPr>
                  </a:lvl7pPr>
                  <a:lvl8pPr marL="3429000" indent="-228600" defTabSz="45720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cs typeface="DejaVu Sans" charset="0"/>
                    </a:defRPr>
                  </a:lvl8pPr>
                  <a:lvl9pPr marL="3886200" indent="-228600" defTabSz="45720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cs typeface="DejaVu Sans" charset="0"/>
                    </a:defRPr>
                  </a:lvl9pPr>
                </a:lstStyle>
                <a:p>
                  <a:pPr algn="ctr">
                    <a:lnSpc>
                      <a:spcPct val="83000"/>
                    </a:lnSpc>
                  </a:pPr>
                  <a:r>
                    <a:rPr lang="en-US" altLang="en-US">
                      <a:solidFill>
                        <a:srgbClr val="FFFFFF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Storage practices shall be followed like:</a:t>
                  </a:r>
                </a:p>
              </p:txBody>
            </p:sp>
            <p:sp>
              <p:nvSpPr>
                <p:cNvPr id="32" name="AutoShape 9">
                  <a:extLst>
                    <a:ext uri="{FF2B5EF4-FFF2-40B4-BE49-F238E27FC236}">
                      <a16:creationId xmlns:a16="http://schemas.microsoft.com/office/drawing/2014/main" id="{A33E4051-DA12-4BC2-9BB4-E6F53DF422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" y="900"/>
                  <a:ext cx="613" cy="1112"/>
                </a:xfrm>
                <a:custGeom>
                  <a:avLst/>
                  <a:gdLst/>
                  <a:ahLst/>
                  <a:cxnLst/>
                  <a:rect l="0" t="0" r="0" b="0"/>
                  <a:pathLst/>
                </a:custGeom>
                <a:gradFill rotWithShape="0">
                  <a:gsLst>
                    <a:gs pos="0">
                      <a:srgbClr val="7B57A5"/>
                    </a:gs>
                    <a:gs pos="100000">
                      <a:srgbClr val="5E437F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23040" dir="5400000" algn="ctr" rotWithShape="0">
                    <a:srgbClr val="000000">
                      <a:alpha val="35036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7D08FF74-0EDB-4121-8070-A8F1D55FE0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4" y="2347"/>
                <a:ext cx="3071" cy="1112"/>
                <a:chOff x="834" y="2347"/>
                <a:chExt cx="3071" cy="1112"/>
              </a:xfrm>
            </p:grpSpPr>
            <p:sp>
              <p:nvSpPr>
                <p:cNvPr id="11" name="AutoShape 11">
                  <a:extLst>
                    <a:ext uri="{FF2B5EF4-FFF2-40B4-BE49-F238E27FC236}">
                      <a16:creationId xmlns:a16="http://schemas.microsoft.com/office/drawing/2014/main" id="{1077CF04-33E5-4B79-B4D5-1A3235B7A3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4" y="2347"/>
                  <a:ext cx="0" cy="1112"/>
                </a:xfrm>
                <a:custGeom>
                  <a:avLst/>
                  <a:gdLst/>
                  <a:ahLst/>
                  <a:cxnLst>
                    <a:cxn ang="0">
                      <a:pos x="r" y="vc"/>
                    </a:cxn>
                    <a:cxn ang="5400000">
                      <a:pos x="hc" y="b"/>
                    </a:cxn>
                    <a:cxn ang="10800000">
                      <a:pos x="l" y="vc"/>
                    </a:cxn>
                    <a:cxn ang="16200000">
                      <a:pos x="hc" y="t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560" cap="flat">
                  <a:solidFill>
                    <a:srgbClr val="8064A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pSp>
              <p:nvGrpSpPr>
                <p:cNvPr id="12" name="Group 12">
                  <a:extLst>
                    <a:ext uri="{FF2B5EF4-FFF2-40B4-BE49-F238E27FC236}">
                      <a16:creationId xmlns:a16="http://schemas.microsoft.com/office/drawing/2014/main" id="{FEE15CD9-5ED9-413B-9979-7593FD3577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4" y="2347"/>
                  <a:ext cx="713" cy="1112"/>
                  <a:chOff x="834" y="2347"/>
                  <a:chExt cx="713" cy="1112"/>
                </a:xfrm>
              </p:grpSpPr>
              <p:grpSp>
                <p:nvGrpSpPr>
                  <p:cNvPr id="28" name="Group 13">
                    <a:extLst>
                      <a:ext uri="{FF2B5EF4-FFF2-40B4-BE49-F238E27FC236}">
                        <a16:creationId xmlns:a16="http://schemas.microsoft.com/office/drawing/2014/main" id="{A3C412EF-7A77-4F3E-8FA3-025585D29EF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4" y="2347"/>
                    <a:ext cx="713" cy="1112"/>
                    <a:chOff x="834" y="2347"/>
                    <a:chExt cx="713" cy="1112"/>
                  </a:xfrm>
                </p:grpSpPr>
                <p:sp>
                  <p:nvSpPr>
                    <p:cNvPr id="29" name="Rectangle 14">
                      <a:extLst>
                        <a:ext uri="{FF2B5EF4-FFF2-40B4-BE49-F238E27FC236}">
                          <a16:creationId xmlns:a16="http://schemas.microsoft.com/office/drawing/2014/main" id="{3553D186-8C69-449E-AAD0-948D8C99E7E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4" y="2347"/>
                      <a:ext cx="713" cy="111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7B57A5"/>
                        </a:gs>
                        <a:gs pos="100000">
                          <a:srgbClr val="5E437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outerShdw dist="23040" dir="5400000" algn="ctr" rotWithShape="0">
                        <a:srgbClr val="000000">
                          <a:alpha val="35036"/>
                        </a:srgbClr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3465A4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000" tIns="83862" rIns="90000" bIns="45000" anchor="ctr"/>
                    <a:lstStyle>
                      <a:lvl1pPr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4pPr>
                      <a:lvl5pPr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9pPr>
                    </a:lstStyle>
                    <a:p>
                      <a:pPr algn="ctr">
                        <a:lnSpc>
                          <a:spcPct val="83000"/>
                        </a:lnSpc>
                      </a:pPr>
                      <a:r>
                        <a:rPr lang="en-US" altLang="en-US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Separation and segregation of material </a:t>
                      </a:r>
                    </a:p>
                  </p:txBody>
                </p:sp>
                <p:sp>
                  <p:nvSpPr>
                    <p:cNvPr id="30" name="AutoShape 15">
                      <a:extLst>
                        <a:ext uri="{FF2B5EF4-FFF2-40B4-BE49-F238E27FC236}">
                          <a16:creationId xmlns:a16="http://schemas.microsoft.com/office/drawing/2014/main" id="{DC9126DB-B683-4D0C-B72D-FD8D2FC57FD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4" y="2347"/>
                      <a:ext cx="142" cy="111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/>
                    </a:custGeom>
                    <a:gradFill rotWithShape="0">
                      <a:gsLst>
                        <a:gs pos="0">
                          <a:srgbClr val="7B57A5"/>
                        </a:gs>
                        <a:gs pos="100000">
                          <a:srgbClr val="5E437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outerShdw dist="23040" dir="5400000" algn="ctr" rotWithShape="0">
                        <a:srgbClr val="000000">
                          <a:alpha val="35036"/>
                        </a:srgbClr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3465A4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  <p:sp>
              <p:nvSpPr>
                <p:cNvPr id="13" name="AutoShape 16">
                  <a:extLst>
                    <a:ext uri="{FF2B5EF4-FFF2-40B4-BE49-F238E27FC236}">
                      <a16:creationId xmlns:a16="http://schemas.microsoft.com/office/drawing/2014/main" id="{4D33AF84-9A72-4E13-97C1-BA6573F9D6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" y="2347"/>
                  <a:ext cx="0" cy="1112"/>
                </a:xfrm>
                <a:custGeom>
                  <a:avLst/>
                  <a:gdLst/>
                  <a:ahLst/>
                  <a:cxnLst>
                    <a:cxn ang="0">
                      <a:pos x="r" y="vc"/>
                    </a:cxn>
                    <a:cxn ang="5400000">
                      <a:pos x="hc" y="b"/>
                    </a:cxn>
                    <a:cxn ang="10800000">
                      <a:pos x="l" y="vc"/>
                    </a:cxn>
                    <a:cxn ang="16200000">
                      <a:pos x="hc" y="t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560" cap="flat">
                  <a:solidFill>
                    <a:srgbClr val="8064A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pSp>
              <p:nvGrpSpPr>
                <p:cNvPr id="14" name="Group 17">
                  <a:extLst>
                    <a:ext uri="{FF2B5EF4-FFF2-40B4-BE49-F238E27FC236}">
                      <a16:creationId xmlns:a16="http://schemas.microsoft.com/office/drawing/2014/main" id="{EDB5EF33-3B63-428E-86DD-7402E40B87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20" y="2347"/>
                  <a:ext cx="713" cy="1112"/>
                  <a:chOff x="1620" y="2347"/>
                  <a:chExt cx="713" cy="1112"/>
                </a:xfrm>
              </p:grpSpPr>
              <p:grpSp>
                <p:nvGrpSpPr>
                  <p:cNvPr id="25" name="Group 18">
                    <a:extLst>
                      <a:ext uri="{FF2B5EF4-FFF2-40B4-BE49-F238E27FC236}">
                        <a16:creationId xmlns:a16="http://schemas.microsoft.com/office/drawing/2014/main" id="{DAC16781-A8E8-4FAB-9946-8F1CB3D3CB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20" y="2347"/>
                    <a:ext cx="713" cy="1112"/>
                    <a:chOff x="1620" y="2347"/>
                    <a:chExt cx="713" cy="1112"/>
                  </a:xfrm>
                </p:grpSpPr>
                <p:sp>
                  <p:nvSpPr>
                    <p:cNvPr id="26" name="Rectangle 19">
                      <a:extLst>
                        <a:ext uri="{FF2B5EF4-FFF2-40B4-BE49-F238E27FC236}">
                          <a16:creationId xmlns:a16="http://schemas.microsoft.com/office/drawing/2014/main" id="{0D614FD2-C131-4AED-9C2D-26F9892AEB5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20" y="2347"/>
                      <a:ext cx="713" cy="111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7B57A5"/>
                        </a:gs>
                        <a:gs pos="100000">
                          <a:srgbClr val="5E437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outerShdw dist="23040" dir="5400000" algn="ctr" rotWithShape="0">
                        <a:srgbClr val="000000">
                          <a:alpha val="35036"/>
                        </a:srgbClr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3465A4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000" tIns="83862" rIns="90000" bIns="45000" anchor="ctr"/>
                    <a:lstStyle>
                      <a:lvl1pPr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4pPr>
                      <a:lvl5pPr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9pPr>
                    </a:lstStyle>
                    <a:p>
                      <a:pPr algn="ctr">
                        <a:lnSpc>
                          <a:spcPct val="83000"/>
                        </a:lnSpc>
                      </a:pPr>
                      <a:r>
                        <a:rPr lang="en-US" altLang="en-US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Identification</a:t>
                      </a:r>
                    </a:p>
                  </p:txBody>
                </p:sp>
                <p:sp>
                  <p:nvSpPr>
                    <p:cNvPr id="27" name="AutoShape 20">
                      <a:extLst>
                        <a:ext uri="{FF2B5EF4-FFF2-40B4-BE49-F238E27FC236}">
                          <a16:creationId xmlns:a16="http://schemas.microsoft.com/office/drawing/2014/main" id="{F4CD09CB-1D55-446E-9AAC-2FEC92AC69A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20" y="2347"/>
                      <a:ext cx="142" cy="111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/>
                    </a:custGeom>
                    <a:gradFill rotWithShape="0">
                      <a:gsLst>
                        <a:gs pos="0">
                          <a:srgbClr val="7B57A5"/>
                        </a:gs>
                        <a:gs pos="100000">
                          <a:srgbClr val="5E437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outerShdw dist="23040" dir="5400000" algn="ctr" rotWithShape="0">
                        <a:srgbClr val="000000">
                          <a:alpha val="35036"/>
                        </a:srgbClr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3465A4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  <p:sp>
              <p:nvSpPr>
                <p:cNvPr id="15" name="AutoShape 21">
                  <a:extLst>
                    <a:ext uri="{FF2B5EF4-FFF2-40B4-BE49-F238E27FC236}">
                      <a16:creationId xmlns:a16="http://schemas.microsoft.com/office/drawing/2014/main" id="{1FE87A09-6794-4807-B463-CBEBFB120D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6" y="2347"/>
                  <a:ext cx="0" cy="1112"/>
                </a:xfrm>
                <a:custGeom>
                  <a:avLst/>
                  <a:gdLst/>
                  <a:ahLst/>
                  <a:cxnLst>
                    <a:cxn ang="0">
                      <a:pos x="r" y="vc"/>
                    </a:cxn>
                    <a:cxn ang="5400000">
                      <a:pos x="hc" y="b"/>
                    </a:cxn>
                    <a:cxn ang="10800000">
                      <a:pos x="l" y="vc"/>
                    </a:cxn>
                    <a:cxn ang="16200000">
                      <a:pos x="hc" y="t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560" cap="flat">
                  <a:solidFill>
                    <a:srgbClr val="8064A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pSp>
              <p:nvGrpSpPr>
                <p:cNvPr id="16" name="Group 22">
                  <a:extLst>
                    <a:ext uri="{FF2B5EF4-FFF2-40B4-BE49-F238E27FC236}">
                      <a16:creationId xmlns:a16="http://schemas.microsoft.com/office/drawing/2014/main" id="{BD682613-8F14-40AA-B639-A58638E951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6" y="2347"/>
                  <a:ext cx="713" cy="1112"/>
                  <a:chOff x="2406" y="2347"/>
                  <a:chExt cx="713" cy="1112"/>
                </a:xfrm>
              </p:grpSpPr>
              <p:grpSp>
                <p:nvGrpSpPr>
                  <p:cNvPr id="22" name="Group 23">
                    <a:extLst>
                      <a:ext uri="{FF2B5EF4-FFF2-40B4-BE49-F238E27FC236}">
                        <a16:creationId xmlns:a16="http://schemas.microsoft.com/office/drawing/2014/main" id="{C6DD8B3E-F240-407B-867E-2A223E77C94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06" y="2347"/>
                    <a:ext cx="713" cy="1112"/>
                    <a:chOff x="2406" y="2347"/>
                    <a:chExt cx="713" cy="1112"/>
                  </a:xfrm>
                </p:grpSpPr>
                <p:sp>
                  <p:nvSpPr>
                    <p:cNvPr id="23" name="Rectangle 24">
                      <a:extLst>
                        <a:ext uri="{FF2B5EF4-FFF2-40B4-BE49-F238E27FC236}">
                          <a16:creationId xmlns:a16="http://schemas.microsoft.com/office/drawing/2014/main" id="{9F076DD0-90E2-4338-944C-353575E530B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6" y="2347"/>
                      <a:ext cx="713" cy="111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7B57A5"/>
                        </a:gs>
                        <a:gs pos="100000">
                          <a:srgbClr val="5E437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outerShdw dist="23040" dir="5400000" algn="ctr" rotWithShape="0">
                        <a:srgbClr val="000000">
                          <a:alpha val="35036"/>
                        </a:srgbClr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3465A4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000" tIns="83862" rIns="90000" bIns="45000" anchor="ctr"/>
                    <a:lstStyle>
                      <a:lvl1pPr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4pPr>
                      <a:lvl5pPr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9pPr>
                    </a:lstStyle>
                    <a:p>
                      <a:pPr algn="ctr">
                        <a:lnSpc>
                          <a:spcPct val="83000"/>
                        </a:lnSpc>
                      </a:pPr>
                      <a:r>
                        <a:rPr lang="en-US" altLang="en-US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FIFO system</a:t>
                      </a:r>
                    </a:p>
                  </p:txBody>
                </p:sp>
                <p:sp>
                  <p:nvSpPr>
                    <p:cNvPr id="24" name="AutoShape 25">
                      <a:extLst>
                        <a:ext uri="{FF2B5EF4-FFF2-40B4-BE49-F238E27FC236}">
                          <a16:creationId xmlns:a16="http://schemas.microsoft.com/office/drawing/2014/main" id="{38F4CD38-1ABC-4B47-8E27-B1C01C6537E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6" y="2347"/>
                      <a:ext cx="142" cy="111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/>
                    </a:custGeom>
                    <a:gradFill rotWithShape="0">
                      <a:gsLst>
                        <a:gs pos="0">
                          <a:srgbClr val="7B57A5"/>
                        </a:gs>
                        <a:gs pos="100000">
                          <a:srgbClr val="5E437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outerShdw dist="23040" dir="5400000" algn="ctr" rotWithShape="0">
                        <a:srgbClr val="000000">
                          <a:alpha val="35036"/>
                        </a:srgbClr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3465A4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  <p:sp>
              <p:nvSpPr>
                <p:cNvPr id="17" name="AutoShape 26">
                  <a:extLst>
                    <a:ext uri="{FF2B5EF4-FFF2-40B4-BE49-F238E27FC236}">
                      <a16:creationId xmlns:a16="http://schemas.microsoft.com/office/drawing/2014/main" id="{40B6C26D-6CB3-4D2A-A1A2-D4671844E0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2" y="2347"/>
                  <a:ext cx="0" cy="1112"/>
                </a:xfrm>
                <a:custGeom>
                  <a:avLst/>
                  <a:gdLst/>
                  <a:ahLst/>
                  <a:cxnLst>
                    <a:cxn ang="0">
                      <a:pos x="r" y="vc"/>
                    </a:cxn>
                    <a:cxn ang="5400000">
                      <a:pos x="hc" y="b"/>
                    </a:cxn>
                    <a:cxn ang="10800000">
                      <a:pos x="l" y="vc"/>
                    </a:cxn>
                    <a:cxn ang="16200000">
                      <a:pos x="hc" y="t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560" cap="flat">
                  <a:solidFill>
                    <a:srgbClr val="8064A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grpSp>
              <p:nvGrpSpPr>
                <p:cNvPr id="18" name="Group 27">
                  <a:extLst>
                    <a:ext uri="{FF2B5EF4-FFF2-40B4-BE49-F238E27FC236}">
                      <a16:creationId xmlns:a16="http://schemas.microsoft.com/office/drawing/2014/main" id="{C0F3555B-DC1E-44F7-8F17-7F0C680065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92" y="2347"/>
                  <a:ext cx="713" cy="1112"/>
                  <a:chOff x="3192" y="2347"/>
                  <a:chExt cx="713" cy="1112"/>
                </a:xfrm>
              </p:grpSpPr>
              <p:grpSp>
                <p:nvGrpSpPr>
                  <p:cNvPr id="19" name="Group 28">
                    <a:extLst>
                      <a:ext uri="{FF2B5EF4-FFF2-40B4-BE49-F238E27FC236}">
                        <a16:creationId xmlns:a16="http://schemas.microsoft.com/office/drawing/2014/main" id="{F1B57D9B-926D-4A02-A225-D230C382407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92" y="2347"/>
                    <a:ext cx="713" cy="1112"/>
                    <a:chOff x="3192" y="2347"/>
                    <a:chExt cx="713" cy="1112"/>
                  </a:xfrm>
                </p:grpSpPr>
                <p:sp>
                  <p:nvSpPr>
                    <p:cNvPr id="20" name="Rectangle 29">
                      <a:extLst>
                        <a:ext uri="{FF2B5EF4-FFF2-40B4-BE49-F238E27FC236}">
                          <a16:creationId xmlns:a16="http://schemas.microsoft.com/office/drawing/2014/main" id="{B8D235BC-54AB-4D24-9FB0-64E5BAAF0FC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2" y="2347"/>
                      <a:ext cx="713" cy="111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7B57A5"/>
                        </a:gs>
                        <a:gs pos="100000">
                          <a:srgbClr val="5E437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outerShdw dist="23040" dir="5400000" algn="ctr" rotWithShape="0">
                        <a:srgbClr val="000000">
                          <a:alpha val="35036"/>
                        </a:srgbClr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3465A4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000" tIns="83862" rIns="90000" bIns="45000" anchor="ctr"/>
                    <a:lstStyle>
                      <a:lvl1pPr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4pPr>
                      <a:lvl5pPr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9pPr>
                    </a:lstStyle>
                    <a:p>
                      <a:pPr algn="ctr">
                        <a:lnSpc>
                          <a:spcPct val="83000"/>
                        </a:lnSpc>
                      </a:pPr>
                      <a:r>
                        <a:rPr lang="en-US" altLang="en-US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Storage shall be off the floor and away from the wall</a:t>
                      </a:r>
                    </a:p>
                  </p:txBody>
                </p:sp>
                <p:sp>
                  <p:nvSpPr>
                    <p:cNvPr id="21" name="AutoShape 30">
                      <a:extLst>
                        <a:ext uri="{FF2B5EF4-FFF2-40B4-BE49-F238E27FC236}">
                          <a16:creationId xmlns:a16="http://schemas.microsoft.com/office/drawing/2014/main" id="{721F5BDC-5089-4959-AFDF-3B6D726718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2" y="2347"/>
                      <a:ext cx="142" cy="111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/>
                    </a:custGeom>
                    <a:gradFill rotWithShape="0">
                      <a:gsLst>
                        <a:gs pos="0">
                          <a:srgbClr val="7B57A5"/>
                        </a:gs>
                        <a:gs pos="100000">
                          <a:srgbClr val="5E437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outerShdw dist="23040" dir="5400000" algn="ctr" rotWithShape="0">
                        <a:srgbClr val="000000">
                          <a:alpha val="35036"/>
                        </a:srgbClr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3465A4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</p:grpSp>
        </p:grpSp>
      </p:grpSp>
      <p:pic>
        <p:nvPicPr>
          <p:cNvPr id="33" name="Picture 31">
            <a:extLst>
              <a:ext uri="{FF2B5EF4-FFF2-40B4-BE49-F238E27FC236}">
                <a16:creationId xmlns:a16="http://schemas.microsoft.com/office/drawing/2014/main" id="{45AEE46A-AC58-4F7A-93AC-185674567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928689"/>
            <a:ext cx="20002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" name="Rectangle 3">
            <a:extLst>
              <a:ext uri="{FF2B5EF4-FFF2-40B4-BE49-F238E27FC236}">
                <a16:creationId xmlns:a16="http://schemas.microsoft.com/office/drawing/2014/main" id="{01CD6573-1A8B-4620-9FA5-ACB422640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9494" y="1003660"/>
            <a:ext cx="4216517" cy="92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b="1" dirty="0">
                <a:solidFill>
                  <a:srgbClr val="00206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Storage of raw materials and food:</a:t>
            </a:r>
          </a:p>
          <a:p>
            <a:pPr>
              <a:lnSpc>
                <a:spcPct val="100000"/>
              </a:lnSpc>
            </a:pPr>
            <a:endParaRPr lang="en-US" altLang="en-US" b="1" dirty="0">
              <a:solidFill>
                <a:srgbClr val="00206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</a:pPr>
            <a:endParaRPr lang="en-US" altLang="en-US" dirty="0">
              <a:solidFill>
                <a:srgbClr val="00206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523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50EAFC-BF20-4D38-B095-D9D2A4979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224B61-5054-45BA-B399-B5FE8FC3C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A3D2A2-C061-4E6C-BACE-84DF2005C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Operations and Control:</a:t>
            </a:r>
            <a:br>
              <a:rPr lang="en-US" altLang="en-US" sz="3200" b="1" dirty="0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D5BB0AB-AFAB-42A9-8FF4-67901C576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1143001"/>
            <a:ext cx="82867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Food processing / preparation, packaging and distribution/ service:</a:t>
            </a:r>
          </a:p>
          <a:p>
            <a:pPr>
              <a:lnSpc>
                <a:spcPct val="100000"/>
              </a:lnSpc>
            </a:pPr>
            <a:endParaRPr lang="en-US" altLang="en-US" sz="2000" b="1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- Food products under refrigerated / chilled conditions shall be monitored.</a:t>
            </a:r>
          </a:p>
          <a:p>
            <a:pPr>
              <a:lnSpc>
                <a:spcPct val="100000"/>
              </a:lnSpc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Time &amp; temperature shall be noted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Care should be taken so that the defrosted / thawed material is not stored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 back after opening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3C864F3-658D-45D3-82F1-D9B5628FF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1" y="4214814"/>
            <a:ext cx="5072063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10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C4C447-437D-43FF-9AB6-B946B95AD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C50935-A7E7-4139-9057-3BF74F93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65BA51-C658-4811-8DF0-A52BB0B4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Operations and Control:</a:t>
            </a:r>
            <a:br>
              <a:rPr lang="en-US" altLang="en-US" sz="3200" b="1" dirty="0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endParaRPr lang="en-IN" sz="3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9B9E013-B7E4-4265-A956-8FBF290E7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928689"/>
            <a:ext cx="69500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Food Packaging:-</a:t>
            </a:r>
          </a:p>
          <a:p>
            <a:pPr>
              <a:lnSpc>
                <a:spcPct val="100000"/>
              </a:lnSpc>
            </a:pPr>
            <a:endParaRPr lang="en-US" altLang="en-US" sz="2000" b="1" dirty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Materials should be stored in clean containers.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 b="1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b="1" dirty="0"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Containers should be free from pest/rodent infestation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 b="1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Material used for packing shall be made of food-grade material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 b="1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Packaging material should conform to regulatory standards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C748AB4-19B2-4CFC-A153-AD14384B4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6" y="3714750"/>
            <a:ext cx="5510213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0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558BD2-A140-4F04-8C1E-B0719A519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F419CC-C632-4AC7-9C5D-95B959148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4CA9FC-51BE-4E0A-A91B-ADEB6D23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Operations and Control:</a:t>
            </a:r>
            <a:br>
              <a:rPr lang="en-US" altLang="en-US" sz="3200" b="1" dirty="0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endParaRPr lang="en-IN" sz="3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3753E34-9911-477C-A563-4697419B5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941388"/>
            <a:ext cx="7466012" cy="28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  <a:buClr>
                <a:srgbClr val="002060"/>
              </a:buClr>
              <a:buFont typeface="Symbol" panose="05050102010706020507" pitchFamily="18" charset="2"/>
              <a:buChar char=""/>
            </a:pPr>
            <a:r>
              <a:rPr lang="en-US" alt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Food distribution service: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 b="1" dirty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hangingPunct="1"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Foods shall be protected from contamination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hangingPunct="1"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Hygienic and sanitary conditions shall be maintained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hangingPunct="1"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Cleaning &amp; disinfection of vehicles shall be carried out between loads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hangingPunct="1"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Temperature controlled vehicles shall be used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405F05B-2E69-4EDC-890C-21D2332F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786189"/>
            <a:ext cx="3143250" cy="235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6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1D016E-38AC-4BDE-9757-E2F33D80C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F3757-8C61-4136-99DB-46CD40126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A872C0-1C83-4F01-B8D3-2A987C9B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Physical Hazards</a:t>
            </a:r>
            <a:b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8C400-9410-439E-B128-E56EE822A1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  <a:t>Any foreign object (inanimate) found in the food or a naturally occurring object (bone in fillet), that poses; a hazard is called a ‘Physical Contamination’. </a:t>
            </a:r>
          </a:p>
          <a:p>
            <a:pPr algn="just">
              <a:lnSpc>
                <a:spcPct val="100000"/>
              </a:lnSpc>
            </a:pPr>
            <a:r>
              <a:rPr lang="en-US" altLang="en-US" b="1" dirty="0">
                <a:latin typeface="Calibri" panose="020F0502020204030204" pitchFamily="34" charset="0"/>
                <a:ea typeface="MS PGothic" panose="020B0600070205080204" pitchFamily="34" charset="-128"/>
              </a:rPr>
              <a:t>Common Physical Hazards include : </a:t>
            </a:r>
          </a:p>
          <a:p>
            <a:pPr algn="just">
              <a:lnSpc>
                <a:spcPct val="100000"/>
              </a:lnSpc>
            </a:pPr>
            <a: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  <a:t>Glass Chipped, pieces of cutlery and crockery, Metal shavings from cans and foils stapler pins </a:t>
            </a:r>
          </a:p>
          <a:p>
            <a:pPr algn="just">
              <a:lnSpc>
                <a:spcPct val="100000"/>
              </a:lnSpc>
            </a:pPr>
            <a: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  <a:t>Blades, Plastic films used for wrapping or chipped pieces of disposables, Lint and threads Band- aids Hair Finger nails Bones </a:t>
            </a:r>
          </a:p>
          <a:p>
            <a:pPr algn="just">
              <a:lnSpc>
                <a:spcPct val="100000"/>
              </a:lnSpc>
            </a:pPr>
            <a:r>
              <a:rPr lang="en-US" altLang="en-US" dirty="0" err="1">
                <a:latin typeface="Calibri" panose="020F0502020204030204" pitchFamily="34" charset="0"/>
                <a:ea typeface="MS PGothic" panose="020B0600070205080204" pitchFamily="34" charset="-128"/>
              </a:rPr>
              <a:t>Jewellery</a:t>
            </a:r>
            <a: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  <a:t> pieces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817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113F4F-E03A-4939-AEB5-E90DF9250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7A5E06-5957-4F28-A5D8-5CE7DE5A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AFFD9C4-FF26-43F7-93F0-F7E14CC77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689" y="344487"/>
            <a:ext cx="5321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Management and supervision: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0B6571F-73EF-41DE-A373-CA1B7CE95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1285875"/>
            <a:ext cx="8572500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Standard operating procedures for receiving of raw material, processing,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 packaging, dispatch and storage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Operations shall be carried out and it shall be easily available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Technical persons shall be appointed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A8BE9ED-60EA-40F1-BC1B-3BF6ABDA6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4" y="3500438"/>
            <a:ext cx="2363787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55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327C98-54A2-488B-8FF2-23589E7E0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607AB3-1C3D-4A5D-9FDE-846E977CD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0064BC0-0024-4AD5-8CE1-9D660D00A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1000125"/>
            <a:ext cx="828675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Regular testing in accredited lab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For complaints retailer / FBO shall arrange for testing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 from external laboratory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3559DFA6-764D-4C97-8B07-10C1FB9F1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787651"/>
            <a:ext cx="5143500" cy="31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FA4C536-74EB-4286-905C-D808F59C7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228" y="415350"/>
            <a:ext cx="39048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Food testing facilities:</a:t>
            </a:r>
          </a:p>
        </p:txBody>
      </p:sp>
    </p:spTree>
    <p:extLst>
      <p:ext uri="{BB962C8B-B14F-4D97-AF65-F5344CB8AC3E}">
        <p14:creationId xmlns:p14="http://schemas.microsoft.com/office/powerpoint/2010/main" val="1630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865DDF-B366-48B4-ACAC-8FB43167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F3F87B-5941-401F-A5F6-19BD82D1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1A2A4B3-6341-46A2-923A-1DCA18D43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300" y="475314"/>
            <a:ext cx="60753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Audit, documentation and records</a:t>
            </a:r>
            <a:r>
              <a:rPr lang="en-US" altLang="en-US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BB5CD38-C805-461C-AEF2-393659337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9" y="1000126"/>
            <a:ext cx="7185693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Periodic review of GMP and GHP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Records of daily production / sales, raw material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Appropriate records shall be maintained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Example of common record maintained are:-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Tahoma" panose="020B0604030504040204" pitchFamily="34" charset="0"/>
              </a:rPr>
              <a:t>●  raw material / product receiving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Tahoma" panose="020B0604030504040204" pitchFamily="34" charset="0"/>
              </a:rPr>
              <a:t>●  processing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Tahoma" panose="020B0604030504040204" pitchFamily="34" charset="0"/>
              </a:rPr>
              <a:t>●  laboratory test reports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Tahoma" panose="020B0604030504040204" pitchFamily="34" charset="0"/>
              </a:rPr>
              <a:t>●  pest control reports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Tahoma" panose="020B0604030504040204" pitchFamily="34" charset="0"/>
              </a:rPr>
              <a:t>●  cleaning and housekeeping reports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Tahoma" panose="020B0604030504040204" pitchFamily="34" charset="0"/>
              </a:rPr>
              <a:t>●  personal hygiene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Tahoma" panose="020B0604030504040204" pitchFamily="34" charset="0"/>
              </a:rPr>
              <a:t>●  waste disposal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Tahoma" panose="020B0604030504040204" pitchFamily="34" charset="0"/>
              </a:rPr>
              <a:t>●  daily sales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Tahoma" panose="020B0604030504040204" pitchFamily="34" charset="0"/>
              </a:rPr>
              <a:t>●  stock registers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DE57823-0F42-409D-8226-D489523F6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4" y="2286000"/>
            <a:ext cx="2643187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36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850CCB-6C3B-465D-B2AB-013F82BFF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939513-836A-450D-B743-6A2B3830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38933-5E8F-4D1B-AF4D-D0E74F7B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Sanitation and maintenance of establishment premises</a:t>
            </a:r>
            <a:b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8E468F1-098C-4F75-9D33-073BE337F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857251"/>
            <a:ext cx="9215438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Cleaning and maintenance</a:t>
            </a:r>
          </a:p>
          <a:p>
            <a:pPr>
              <a:lnSpc>
                <a:spcPct val="100000"/>
              </a:lnSpc>
            </a:pPr>
            <a:endParaRPr lang="en-US" altLang="en-US" sz="2000" b="1" dirty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Detailed cleaning and maintenance program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Cleaning chemicals and tools shall be stored away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Cleaning chemicals shall be clearly identified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Cleaning frequency, procedure, equipment, cleaning material and method should be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 maintained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8E6AFCC-D8AC-42BB-9DF7-C85BDD0E4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786189"/>
            <a:ext cx="542925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92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53DC4C-141A-4B10-A5E4-8D5F373F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A524ED-E0B4-477B-B009-092C7886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99DE072-EB03-47EA-8D00-1BAC1642E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14314"/>
            <a:ext cx="87868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Sanitation and maintenance of establishment premises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C2546ED-B6D0-4D00-9B6B-52AFB6101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4" y="1000126"/>
            <a:ext cx="7272337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000" b="1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Pest control systems</a:t>
            </a:r>
          </a:p>
          <a:p>
            <a:pPr>
              <a:lnSpc>
                <a:spcPct val="100000"/>
              </a:lnSpc>
            </a:pPr>
            <a:endParaRPr lang="en-US" altLang="en-US" sz="2000" b="1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StarSymbol" charset="0"/>
              <a:buChar char="-"/>
            </a:pPr>
            <a:r>
              <a:rPr lang="en-US" altLang="en-US" sz="20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2000">
                <a:latin typeface="Calibri" panose="020F0502020204030204" pitchFamily="34" charset="0"/>
                <a:ea typeface="MS PGothic" panose="020B0600070205080204" pitchFamily="34" charset="-128"/>
              </a:rPr>
              <a:t>Non-attractive environment for the pests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>
                <a:latin typeface="Calibri" panose="020F0502020204030204" pitchFamily="34" charset="0"/>
                <a:ea typeface="MS PGothic" panose="020B0600070205080204" pitchFamily="34" charset="-128"/>
              </a:rPr>
              <a:t> A pest control program along with maintained date and frequency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>
                <a:latin typeface="Calibri" panose="020F0502020204030204" pitchFamily="34" charset="0"/>
                <a:ea typeface="MS PGothic" panose="020B0600070205080204" pitchFamily="34" charset="-128"/>
              </a:rPr>
              <a:t> For insects – insect-killer, fly-catcher, fly-killer,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>
                <a:latin typeface="Calibri" panose="020F0502020204030204" pitchFamily="34" charset="0"/>
                <a:ea typeface="MS PGothic" panose="020B0600070205080204" pitchFamily="34" charset="-128"/>
              </a:rPr>
              <a:t> For rodents – roda-box, rat trap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ea typeface="MS PGothic" panose="020B0600070205080204" pitchFamily="34" charset="-128"/>
              </a:rPr>
              <a:t>- Foods should be stored in pest-proof containers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B7D5814-CBFE-44CA-B9AE-8D4B06DD0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3429000"/>
            <a:ext cx="3094038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4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2E5949-BDB7-45AA-BD32-327CAD85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C9A92D-38E5-41F8-8C2E-E13389BEC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87AD1E3-CB68-4069-B194-500248EBA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701" y="1589"/>
            <a:ext cx="32559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Personal hygiene: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0BB0E00-94C9-45AC-8996-CB9234977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3" y="1000126"/>
            <a:ext cx="6220142" cy="255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000" b="1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Health status:</a:t>
            </a:r>
          </a:p>
          <a:p>
            <a:pPr>
              <a:lnSpc>
                <a:spcPct val="100000"/>
              </a:lnSpc>
            </a:pPr>
            <a:endParaRPr lang="en-US" altLang="en-US" sz="2000" b="1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>
                <a:latin typeface="Calibri" panose="020F0502020204030204" pitchFamily="34" charset="0"/>
                <a:ea typeface="MS PGothic" panose="020B0600070205080204" pitchFamily="34" charset="-128"/>
              </a:rPr>
              <a:t> Annually medical examination shall be carried out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>
                <a:latin typeface="Calibri" panose="020F0502020204030204" pitchFamily="34" charset="0"/>
                <a:ea typeface="MS PGothic" panose="020B0600070205080204" pitchFamily="34" charset="-128"/>
              </a:rPr>
              <a:t> Health check-ups and vaccination for food handlers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>
                <a:latin typeface="Calibri" panose="020F0502020204030204" pitchFamily="34" charset="0"/>
                <a:ea typeface="MS PGothic" panose="020B0600070205080204" pitchFamily="34" charset="-128"/>
              </a:rPr>
              <a:t> Record for all the check-ups as well for the vaccinations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59409B7-973C-48E8-B559-FC0C68C69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555" y="3695699"/>
            <a:ext cx="45720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76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ACBE46-65E3-428C-B3D1-090AE21E1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F6CAE0-E99F-47C8-81E4-82D436D7C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5FDDFF-CDBA-4EED-9CD0-0F485F495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164" y="214313"/>
            <a:ext cx="3252787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Personal hygiene: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8ECE1E9-38CC-4EAD-9AD0-4895DCE2E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963" y="928689"/>
            <a:ext cx="6153151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Personal cleanliness</a:t>
            </a:r>
          </a:p>
          <a:p>
            <a:pPr>
              <a:lnSpc>
                <a:spcPct val="100000"/>
              </a:lnSpc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Clean clothes / protective clothing, </a:t>
            </a: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Frequent hand washing</a:t>
            </a: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Trimming hair and nails should be practiced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Avoid smoking, spitting, sniffing, </a:t>
            </a: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do not eat or drink in processing area,</a:t>
            </a: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Avoid certain habits viz. scratching nose, </a:t>
            </a: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Running fingers through hair, scratching body parts, </a:t>
            </a:r>
            <a:r>
              <a:rPr lang="en-US" altLang="en-US" sz="2000" dirty="0" err="1">
                <a:latin typeface="Calibri" panose="020F0502020204030204" pitchFamily="34" charset="0"/>
                <a:ea typeface="MS PGothic" panose="020B0600070205080204" pitchFamily="34" charset="-128"/>
              </a:rPr>
              <a:t>etc</a:t>
            </a: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B7166A4-F18E-47E1-855F-47B371BCB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9" y="3786188"/>
            <a:ext cx="207168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70039C33-0DB6-4758-BA15-13995673A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4857750"/>
            <a:ext cx="114141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047663EB-2F06-4834-9E73-1D639EF55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4214811"/>
            <a:ext cx="3929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20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8CECD1-655F-4587-A339-EEAC66980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7F6AA4-DB98-46E4-BBA0-2026FE872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F3B523E-204B-4E0D-8FCD-970CAEF86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42875"/>
            <a:ext cx="325278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Personal hygiene: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081A3A5-4BDA-4FD5-BC61-A20520976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1" y="1000125"/>
            <a:ext cx="6684963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000" b="1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Visitors</a:t>
            </a:r>
          </a:p>
          <a:p>
            <a:pPr>
              <a:lnSpc>
                <a:spcPct val="100000"/>
              </a:lnSpc>
            </a:pPr>
            <a:endParaRPr lang="en-US" altLang="en-US" sz="2000" b="1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>
                <a:latin typeface="Calibri" panose="020F0502020204030204" pitchFamily="34" charset="0"/>
                <a:ea typeface="MS PGothic" panose="020B0600070205080204" pitchFamily="34" charset="-128"/>
              </a:rPr>
              <a:t> Visitors should be discouraged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StarSymbol" charset="0"/>
              <a:buChar char="-"/>
            </a:pPr>
            <a:r>
              <a:rPr lang="en-US" altLang="en-US" sz="20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P</a:t>
            </a:r>
            <a:r>
              <a:rPr lang="en-US" altLang="en-US" sz="2000">
                <a:latin typeface="Calibri" panose="020F0502020204030204" pitchFamily="34" charset="0"/>
                <a:ea typeface="MS PGothic" panose="020B0600070205080204" pitchFamily="34" charset="-128"/>
              </a:rPr>
              <a:t>roper care shall be taken to ensure food safety and hygiene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>
                <a:latin typeface="Calibri" panose="020F0502020204030204" pitchFamily="34" charset="0"/>
                <a:ea typeface="MS PGothic" panose="020B0600070205080204" pitchFamily="34" charset="-128"/>
              </a:rPr>
              <a:t> Shall follow all safety and hygiene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ACF3643-86E3-43DD-8D90-287794C6B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3357563"/>
            <a:ext cx="407193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48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AE4747-11E1-470C-9D79-AF5C29C6D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DAB0E1-A563-44E7-8306-713F01DD5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A904503-3D8E-4286-B161-5DFE92234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488" y="215900"/>
            <a:ext cx="7974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Product information and consumer awareness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CB2A18C-2798-41F6-8C54-99EB9829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1571626"/>
            <a:ext cx="5072062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96BBE748-C30C-469F-8EF4-C41302846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860426"/>
            <a:ext cx="73263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2000" dirty="0">
                <a:latin typeface="Calibri" panose="020F0502020204030204" pitchFamily="34" charset="0"/>
                <a:cs typeface="Tahoma" panose="020B0604030504040204" pitchFamily="34" charset="0"/>
              </a:rPr>
              <a:t>All packaged food products shall be labelled as per labelling guideline</a:t>
            </a:r>
          </a:p>
          <a:p>
            <a:pPr>
              <a:lnSpc>
                <a:spcPct val="100000"/>
              </a:lnSpc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3015D9C-4166-4CA0-9E8C-957BC93A8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1" y="1249363"/>
            <a:ext cx="3897313" cy="527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2000" dirty="0">
                <a:latin typeface="Calibri" panose="020F0502020204030204" pitchFamily="34" charset="0"/>
                <a:cs typeface="Tahoma" panose="020B0604030504040204" pitchFamily="34" charset="0"/>
              </a:rPr>
              <a:t>● Name of product</a:t>
            </a:r>
          </a:p>
          <a:p>
            <a:pPr hangingPunct="1">
              <a:lnSpc>
                <a:spcPct val="100000"/>
              </a:lnSpc>
            </a:pPr>
            <a:endParaRPr lang="en-US" altLang="en-US" sz="20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en-US" sz="2000" dirty="0">
                <a:latin typeface="Calibri" panose="020F0502020204030204" pitchFamily="34" charset="0"/>
                <a:cs typeface="Tahoma" panose="020B0604030504040204" pitchFamily="34" charset="0"/>
              </a:rPr>
              <a:t>● Ingredients</a:t>
            </a:r>
          </a:p>
          <a:p>
            <a:pPr>
              <a:lnSpc>
                <a:spcPct val="100000"/>
              </a:lnSpc>
            </a:pPr>
            <a:endParaRPr lang="en-US" altLang="en-US" sz="20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en-US" sz="2000" dirty="0">
                <a:latin typeface="Calibri" panose="020F0502020204030204" pitchFamily="34" charset="0"/>
                <a:cs typeface="Tahoma" panose="020B0604030504040204" pitchFamily="34" charset="0"/>
              </a:rPr>
              <a:t>● Nutritional information </a:t>
            </a:r>
          </a:p>
          <a:p>
            <a:pPr>
              <a:lnSpc>
                <a:spcPct val="100000"/>
              </a:lnSpc>
            </a:pPr>
            <a:endParaRPr lang="en-US" altLang="en-US" sz="20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en-US" sz="2000" dirty="0">
                <a:latin typeface="Calibri" panose="020F0502020204030204" pitchFamily="34" charset="0"/>
                <a:cs typeface="Tahoma" panose="020B0604030504040204" pitchFamily="34" charset="0"/>
              </a:rPr>
              <a:t>● Veg / non-veg logo</a:t>
            </a:r>
          </a:p>
          <a:p>
            <a:pPr>
              <a:lnSpc>
                <a:spcPct val="100000"/>
              </a:lnSpc>
            </a:pPr>
            <a:endParaRPr lang="en-US" altLang="en-US" sz="20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en-US" sz="2000" dirty="0">
                <a:latin typeface="Calibri" panose="020F0502020204030204" pitchFamily="34" charset="0"/>
                <a:cs typeface="Tahoma" panose="020B0604030504040204" pitchFamily="34" charset="0"/>
              </a:rPr>
              <a:t>● Name and address of</a:t>
            </a:r>
          </a:p>
          <a:p>
            <a:pPr>
              <a:lnSpc>
                <a:spcPct val="100000"/>
              </a:lnSpc>
            </a:pPr>
            <a:r>
              <a:rPr lang="en-US" altLang="en-US" sz="2000" dirty="0">
                <a:latin typeface="Calibri" panose="020F0502020204030204" pitchFamily="34" charset="0"/>
                <a:cs typeface="Tahoma" panose="020B0604030504040204" pitchFamily="34" charset="0"/>
              </a:rPr>
              <a:t>   manufacturer</a:t>
            </a:r>
          </a:p>
          <a:p>
            <a:pPr>
              <a:lnSpc>
                <a:spcPct val="100000"/>
              </a:lnSpc>
            </a:pPr>
            <a:endParaRPr lang="en-US" altLang="en-US" sz="20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en-US" sz="2000" dirty="0">
                <a:latin typeface="Calibri" panose="020F0502020204030204" pitchFamily="34" charset="0"/>
                <a:cs typeface="Tahoma" panose="020B0604030504040204" pitchFamily="34" charset="0"/>
              </a:rPr>
              <a:t>● Net quantity</a:t>
            </a:r>
          </a:p>
          <a:p>
            <a:pPr>
              <a:lnSpc>
                <a:spcPct val="100000"/>
              </a:lnSpc>
            </a:pPr>
            <a:endParaRPr lang="en-US" altLang="en-US" sz="20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en-US" sz="2000" dirty="0">
                <a:latin typeface="Calibri" panose="020F0502020204030204" pitchFamily="34" charset="0"/>
                <a:cs typeface="Tahoma" panose="020B0604030504040204" pitchFamily="34" charset="0"/>
              </a:rPr>
              <a:t>● Lot / batch code</a:t>
            </a:r>
          </a:p>
          <a:p>
            <a:pPr>
              <a:lnSpc>
                <a:spcPct val="100000"/>
              </a:lnSpc>
            </a:pPr>
            <a:endParaRPr lang="en-US" altLang="en-US" sz="20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en-US" sz="2000" dirty="0">
                <a:latin typeface="Calibri" panose="020F0502020204030204" pitchFamily="34" charset="0"/>
                <a:cs typeface="Tahoma" panose="020B0604030504040204" pitchFamily="34" charset="0"/>
              </a:rPr>
              <a:t>● Date of manufacture</a:t>
            </a:r>
          </a:p>
          <a:p>
            <a:pPr>
              <a:lnSpc>
                <a:spcPct val="100000"/>
              </a:lnSpc>
            </a:pPr>
            <a:r>
              <a:rPr lang="en-US" altLang="en-US" sz="2000" dirty="0">
                <a:latin typeface="Calibri" panose="020F050202020403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740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A68F58-C757-4FB2-BA21-2DBB19286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F893C5-74F3-4053-A1E8-F446D5C2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6B1FD8A-DBA1-411A-9205-5FCE654C5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4" y="142876"/>
            <a:ext cx="1887353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Training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01C7D9C-A877-4E2E-A329-A17157298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675" y="1143000"/>
            <a:ext cx="8345488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Effective and regular training for food handler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buFont typeface="StarSymbol" charset="0"/>
              <a:buChar char="-"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Personal </a:t>
            </a:r>
            <a:r>
              <a:rPr lang="en-US" altLang="en-US" sz="2000" dirty="0" err="1">
                <a:latin typeface="Calibri" panose="020F0502020204030204" pitchFamily="34" charset="0"/>
                <a:ea typeface="MS PGothic" panose="020B0600070205080204" pitchFamily="34" charset="-128"/>
              </a:rPr>
              <a:t>behaviour</a:t>
            </a: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, personal hygiene, and food safety during handling food,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ea typeface="MS PGothic" panose="020B0600070205080204" pitchFamily="34" charset="-128"/>
              </a:rPr>
              <a:t>  storage, FIFO, etc.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1CDB135-D444-425F-B8FF-0EDA55632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2714626"/>
            <a:ext cx="8488363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35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261CF2-5370-4E84-BD03-1F33F15A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E0BB4-21E5-4A3E-9103-E00715B9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7D87E7-E948-4645-913E-964C25064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Chemical Hazards </a:t>
            </a:r>
            <a:b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240C78-19DA-414F-9BD3-44F61870DB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altLang="en-US" dirty="0">
                <a:latin typeface="Calibri" panose="020F0502020204030204" pitchFamily="34" charset="0"/>
              </a:rPr>
              <a:t>Naturally occurring and Process Induced Chemical substances that can cause a food borne illness is called a ‘Chemical Contaminant or Hazard’.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Process Induced Chemical Contaminants include 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en-US" dirty="0">
                <a:latin typeface="Calibri" panose="020F0502020204030204" pitchFamily="34" charset="0"/>
              </a:rPr>
              <a:t>- Toxic metals in the catering set up or supply chain </a:t>
            </a:r>
          </a:p>
          <a:p>
            <a:pPr algn="just">
              <a:lnSpc>
                <a:spcPct val="100000"/>
              </a:lnSpc>
              <a:buFont typeface="StarSymbol" charset="0"/>
              <a:buChar char="-"/>
            </a:pPr>
            <a:r>
              <a:rPr lang="en-US" altLang="en-US" dirty="0">
                <a:latin typeface="Calibri" panose="020F0502020204030204" pitchFamily="34" charset="0"/>
              </a:rPr>
              <a:t>Pesticides, Colorants </a:t>
            </a:r>
          </a:p>
          <a:p>
            <a:pPr algn="just">
              <a:lnSpc>
                <a:spcPct val="100000"/>
              </a:lnSpc>
              <a:buFont typeface="StarSymbol" charset="0"/>
              <a:buChar char="-"/>
            </a:pPr>
            <a:r>
              <a:rPr lang="en-US" altLang="en-US" dirty="0">
                <a:latin typeface="Calibri" panose="020F0502020204030204" pitchFamily="34" charset="0"/>
              </a:rPr>
              <a:t>Cleansing products and sanitizers </a:t>
            </a:r>
          </a:p>
          <a:p>
            <a:pPr algn="just">
              <a:lnSpc>
                <a:spcPct val="100000"/>
              </a:lnSpc>
              <a:buFont typeface="StarSymbol" charset="0"/>
              <a:buChar char="-"/>
            </a:pPr>
            <a:r>
              <a:rPr lang="en-US" altLang="en-US" dirty="0">
                <a:latin typeface="Calibri" panose="020F0502020204030204" pitchFamily="34" charset="0"/>
              </a:rPr>
              <a:t>Equipment lubricants </a:t>
            </a:r>
          </a:p>
          <a:p>
            <a:pPr algn="just">
              <a:lnSpc>
                <a:spcPct val="100000"/>
              </a:lnSpc>
              <a:buFont typeface="StarSymbol" charset="0"/>
              <a:buChar char="-"/>
            </a:pPr>
            <a:r>
              <a:rPr lang="en-US" altLang="en-US" dirty="0">
                <a:latin typeface="Calibri" panose="020F0502020204030204" pitchFamily="34" charset="0"/>
              </a:rPr>
              <a:t>Chemical Food Additives, Preservatives</a:t>
            </a:r>
          </a:p>
          <a:p>
            <a:pPr algn="just">
              <a:lnSpc>
                <a:spcPct val="100000"/>
              </a:lnSpc>
              <a:buFont typeface="StarSymbol" charset="0"/>
              <a:buChar char="-"/>
            </a:pPr>
            <a: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  <a:t>Packaging materials-migration of residues from packaging material to oil.</a:t>
            </a:r>
          </a:p>
          <a:p>
            <a:pPr algn="just">
              <a:lnSpc>
                <a:spcPct val="100000"/>
              </a:lnSpc>
              <a:buFont typeface="StarSymbol" charset="0"/>
              <a:buChar char="-"/>
            </a:pPr>
            <a: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  <a:t>Adulteration with other oils or mineral oil </a:t>
            </a:r>
          </a:p>
          <a:p>
            <a:pPr algn="just">
              <a:lnSpc>
                <a:spcPct val="100000"/>
              </a:lnSpc>
              <a:buFont typeface="StarSymbol" charset="0"/>
              <a:buChar char="-"/>
            </a:pPr>
            <a:endParaRPr lang="en-US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altLang="en-US" b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1833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5B21E3-D641-415E-A6F7-A7705CA1F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60DB99-C43C-48AA-BC48-80ECB075C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533777-EF7A-4F06-82EF-1DDA4368B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FSMS Program</a:t>
            </a: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ED24FA-1A7E-49F3-88A7-70657F5DD0AC}"/>
              </a:ext>
            </a:extLst>
          </p:cNvPr>
          <p:cNvSpPr/>
          <p:nvPr/>
        </p:nvSpPr>
        <p:spPr>
          <a:xfrm>
            <a:off x="7607687" y="768112"/>
            <a:ext cx="3448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FSMS Plan</a:t>
            </a:r>
            <a:endParaRPr lang="en-IN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2B7056F-BA31-4981-B64F-B4AF063ED781}"/>
              </a:ext>
            </a:extLst>
          </p:cNvPr>
          <p:cNvSpPr txBox="1">
            <a:spLocks noChangeArrowheads="1"/>
          </p:cNvSpPr>
          <p:nvPr/>
        </p:nvSpPr>
        <p:spPr>
          <a:xfrm>
            <a:off x="4120232" y="388345"/>
            <a:ext cx="822960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altLang="en-US" sz="3200" dirty="0">
                <a:latin typeface="Calibri" panose="020F0502020204030204" pitchFamily="34" charset="0"/>
              </a:rPr>
              <a:t>Defining the process steps</a:t>
            </a:r>
          </a:p>
        </p:txBody>
      </p:sp>
      <p:pic>
        <p:nvPicPr>
          <p:cNvPr id="8" name="Picture 41">
            <a:extLst>
              <a:ext uri="{FF2B5EF4-FFF2-40B4-BE49-F238E27FC236}">
                <a16:creationId xmlns:a16="http://schemas.microsoft.com/office/drawing/2014/main" id="{C8E61831-50E2-41D4-9BC6-E94E1459E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1137444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60CB4F-83F0-4442-91F2-AAB1DBC64BA3}"/>
              </a:ext>
            </a:extLst>
          </p:cNvPr>
          <p:cNvSpPr/>
          <p:nvPr/>
        </p:nvSpPr>
        <p:spPr>
          <a:xfrm>
            <a:off x="3242930" y="1406494"/>
            <a:ext cx="1016625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8000"/>
              </a:lnSpc>
            </a:pPr>
            <a:r>
              <a:rPr lang="en-US" altLang="en-US" dirty="0">
                <a:latin typeface="Arial Narrow" panose="020B0606020202030204" pitchFamily="34" charset="0"/>
                <a:ea typeface="MS PGothic" panose="020B0600070205080204" pitchFamily="34" charset="-128"/>
              </a:rPr>
              <a:t>Receiving</a:t>
            </a:r>
          </a:p>
        </p:txBody>
      </p:sp>
      <p:pic>
        <p:nvPicPr>
          <p:cNvPr id="10" name="Picture 42">
            <a:extLst>
              <a:ext uri="{FF2B5EF4-FFF2-40B4-BE49-F238E27FC236}">
                <a16:creationId xmlns:a16="http://schemas.microsoft.com/office/drawing/2014/main" id="{7B6B17EA-55E8-4A40-9556-449AC88B5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412" y="2733675"/>
            <a:ext cx="8810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AutoShape 13">
            <a:extLst>
              <a:ext uri="{FF2B5EF4-FFF2-40B4-BE49-F238E27FC236}">
                <a16:creationId xmlns:a16="http://schemas.microsoft.com/office/drawing/2014/main" id="{582106CF-AC90-422C-8502-AEE52AA5B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156" y="3761832"/>
            <a:ext cx="1828800" cy="9144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4F81BD"/>
          </a:solidFill>
          <a:ln w="255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2600" tIns="92144" rIns="102600" bIns="57600" anchor="ctr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n-US" altLang="en-US" sz="1600" dirty="0">
                <a:latin typeface="Calibri" panose="020F0502020204030204" pitchFamily="34" charset="0"/>
                <a:ea typeface="MS PGothic" panose="020B0600070205080204" pitchFamily="34" charset="-128"/>
              </a:rPr>
              <a:t>Storage and Holding</a:t>
            </a:r>
          </a:p>
        </p:txBody>
      </p:sp>
      <p:pic>
        <p:nvPicPr>
          <p:cNvPr id="12" name="Picture 45">
            <a:extLst>
              <a:ext uri="{FF2B5EF4-FFF2-40B4-BE49-F238E27FC236}">
                <a16:creationId xmlns:a16="http://schemas.microsoft.com/office/drawing/2014/main" id="{BA3C0F0C-E3E9-4853-AE94-4959146EF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55" y="4039776"/>
            <a:ext cx="9144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AutoShape 19">
            <a:extLst>
              <a:ext uri="{FF2B5EF4-FFF2-40B4-BE49-F238E27FC236}">
                <a16:creationId xmlns:a16="http://schemas.microsoft.com/office/drawing/2014/main" id="{5B1A4D04-4132-4B96-9142-37B731131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7711" y="4924014"/>
            <a:ext cx="1539875" cy="43815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4F81BD"/>
          </a:solidFill>
          <a:ln w="255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2600" tIns="92144" rIns="102600" bIns="57600" anchor="ctr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n-US" altLang="en-US" sz="1600" dirty="0">
                <a:latin typeface="Calibri" panose="020F0502020204030204" pitchFamily="34" charset="0"/>
                <a:ea typeface="MS PGothic" panose="020B0600070205080204" pitchFamily="34" charset="-128"/>
              </a:rPr>
              <a:t>       Preparation </a:t>
            </a:r>
          </a:p>
        </p:txBody>
      </p:sp>
      <p:pic>
        <p:nvPicPr>
          <p:cNvPr id="14" name="Picture 43">
            <a:extLst>
              <a:ext uri="{FF2B5EF4-FFF2-40B4-BE49-F238E27FC236}">
                <a16:creationId xmlns:a16="http://schemas.microsoft.com/office/drawing/2014/main" id="{E05D4F52-B385-442A-B2BE-49A71FA84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749" y="3628482"/>
            <a:ext cx="9588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AutoShape 25">
            <a:extLst>
              <a:ext uri="{FF2B5EF4-FFF2-40B4-BE49-F238E27FC236}">
                <a16:creationId xmlns:a16="http://schemas.microsoft.com/office/drawing/2014/main" id="{1C769069-923F-47FA-BAC0-73F4FDC55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174" y="5158194"/>
            <a:ext cx="1143000" cy="1357313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4F81BD"/>
          </a:solidFill>
          <a:ln w="255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2600" tIns="92144" rIns="102600" bIns="57600" anchor="ctr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n-US" altLang="en-US" sz="1600" dirty="0">
                <a:latin typeface="Calibri" panose="020F0502020204030204" pitchFamily="34" charset="0"/>
                <a:ea typeface="MS PGothic" panose="020B0600070205080204" pitchFamily="34" charset="-128"/>
              </a:rPr>
              <a:t>                        Packaging and Labelling</a:t>
            </a:r>
          </a:p>
        </p:txBody>
      </p:sp>
      <p:pic>
        <p:nvPicPr>
          <p:cNvPr id="16" name="Picture 44">
            <a:extLst>
              <a:ext uri="{FF2B5EF4-FFF2-40B4-BE49-F238E27FC236}">
                <a16:creationId xmlns:a16="http://schemas.microsoft.com/office/drawing/2014/main" id="{19C692B3-2BC8-4E34-9C01-CF77155BE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1824623"/>
            <a:ext cx="1122362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AutoShape 31">
            <a:extLst>
              <a:ext uri="{FF2B5EF4-FFF2-40B4-BE49-F238E27FC236}">
                <a16:creationId xmlns:a16="http://schemas.microsoft.com/office/drawing/2014/main" id="{E83CB3A0-A0F8-4F1A-8115-F39FB4E7B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5277" y="3260726"/>
            <a:ext cx="1143000" cy="124777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4F81BD"/>
          </a:solidFill>
          <a:ln w="255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2600" tIns="92144" rIns="102600" bIns="57600" anchor="ctr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n-US" altLang="en-US" sz="1600" dirty="0">
                <a:latin typeface="Calibri" panose="020F0502020204030204" pitchFamily="34" charset="0"/>
                <a:ea typeface="MS PGothic" panose="020B0600070205080204" pitchFamily="34" charset="-128"/>
              </a:rPr>
              <a:t>Storage</a:t>
            </a:r>
          </a:p>
        </p:txBody>
      </p:sp>
      <p:sp>
        <p:nvSpPr>
          <p:cNvPr id="18" name="AutoShape 37">
            <a:extLst>
              <a:ext uri="{FF2B5EF4-FFF2-40B4-BE49-F238E27FC236}">
                <a16:creationId xmlns:a16="http://schemas.microsoft.com/office/drawing/2014/main" id="{8B539767-E425-49E4-8CCF-C91EBD3FF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4465" y="2330703"/>
            <a:ext cx="1143000" cy="124777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4F81BD"/>
          </a:solidFill>
          <a:ln w="255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2600" tIns="92144" rIns="102600" bIns="57600" anchor="ctr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en-US" altLang="en-US" sz="1600" dirty="0">
                <a:latin typeface="Calibri" panose="020F0502020204030204" pitchFamily="34" charset="0"/>
                <a:ea typeface="MS PGothic" panose="020B0600070205080204" pitchFamily="34" charset="-128"/>
              </a:rPr>
              <a:t>Distribution</a:t>
            </a:r>
          </a:p>
        </p:txBody>
      </p:sp>
    </p:spTree>
    <p:extLst>
      <p:ext uri="{BB962C8B-B14F-4D97-AF65-F5344CB8AC3E}">
        <p14:creationId xmlns:p14="http://schemas.microsoft.com/office/powerpoint/2010/main" val="373269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F628C7-B869-4D3E-AFBC-D85CD3988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8D5953-0EB4-4E69-918E-5BC2BA87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095AA6-FEF0-4942-9920-0692BA80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</a:rPr>
              <a:t>Process Flow Diagram Of Ready-to-eat Potato Chips</a:t>
            </a:r>
            <a:endParaRPr lang="en-IN" sz="3200" dirty="0">
              <a:solidFill>
                <a:srgbClr val="0070C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349042B-CD0E-4C38-BEC4-107E041AD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9" y="1357314"/>
            <a:ext cx="7019925" cy="46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27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710037-4B25-4F07-85C8-6CEC9EE3F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879096-19ED-4D6A-99D4-B4842ABE3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CBF3FD-D589-4951-9DB9-0A52D9848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</a:rPr>
              <a:t>Hazard</a:t>
            </a: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A56BA18-7109-47A8-9BEC-2A387954C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marL="342900" indent="-341313">
              <a:spcBef>
                <a:spcPts val="563"/>
              </a:spcBef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			</a:t>
            </a:r>
          </a:p>
          <a:p>
            <a:pPr marL="342900" indent="-341313" algn="ctr">
              <a:spcBef>
                <a:spcPts val="563"/>
              </a:spcBef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	A biological, chemical or physical agent in, </a:t>
            </a:r>
          </a:p>
          <a:p>
            <a:pPr marL="342900" indent="-341313" algn="ctr">
              <a:spcBef>
                <a:spcPts val="563"/>
              </a:spcBef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or condition of, food with the potential</a:t>
            </a:r>
          </a:p>
          <a:p>
            <a:pPr marL="342900" indent="-341313" algn="ctr">
              <a:spcBef>
                <a:spcPts val="563"/>
              </a:spcBef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 to cause an adverse health effect.</a:t>
            </a:r>
          </a:p>
          <a:p>
            <a:pPr marL="342900" indent="-341313">
              <a:spcBef>
                <a:spcPts val="563"/>
              </a:spcBef>
            </a:pPr>
            <a:endParaRPr lang="en-US" altLang="en-US" sz="28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136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AE8D2-7738-47B3-974B-E682B520A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1BE64C-E433-4678-A08C-E2228853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ADB63D-F731-4A74-AE2F-6D43576D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Sources of Contamination-Physical/ Chemical/ Biological</a:t>
            </a: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E4157C4-3224-4F3F-BDF3-F519B28C7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129" y="1512633"/>
            <a:ext cx="341982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People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Packaging materials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Machinery/Equipment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Premises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Pests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Environment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Raw materials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4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A362BD7-1DE5-4A2E-B387-FDF3AA4F8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949" y="1419028"/>
            <a:ext cx="4847488" cy="378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Pesticides, preservatives, </a:t>
            </a:r>
            <a:r>
              <a:rPr lang="en-US" altLang="en-US" sz="2400" dirty="0" err="1">
                <a:latin typeface="Calibri" panose="020F0502020204030204" pitchFamily="34" charset="0"/>
                <a:ea typeface="MS PGothic" panose="020B0600070205080204" pitchFamily="34" charset="-128"/>
              </a:rPr>
              <a:t>mould</a:t>
            </a: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 inhibitors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Veterinary drugs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Cleaning chemicals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Food additives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Perfume, scented soap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Chemical reaction between metal and acidic food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Machine oils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4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884363F-56FE-4C02-A7F8-C7A18E08F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3516" y="1512633"/>
            <a:ext cx="341982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Raw food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People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Equipment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Air and dust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Soil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Pests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Water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food waste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altLang="en-US" sz="24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449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3E0FD0-7C9A-403D-95E8-71036E39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FE832F-51B7-479A-BEC6-97D5EFB2D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366C49-E1D2-4270-B5B4-97F27BB64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</a:rPr>
              <a:t>HACCP – </a:t>
            </a:r>
            <a:r>
              <a:rPr lang="en-US" altLang="en-US" sz="3200" i="1" dirty="0">
                <a:solidFill>
                  <a:srgbClr val="0070C0"/>
                </a:solidFill>
                <a:latin typeface="Calibri" panose="020F0502020204030204" pitchFamily="34" charset="0"/>
              </a:rPr>
              <a:t>Plan Introduction</a:t>
            </a: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D2BB004-995B-4973-91A4-12D73A1FA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26" y="1284384"/>
            <a:ext cx="8229600" cy="4525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marL="342900" indent="-341313">
              <a:lnSpc>
                <a:spcPct val="90000"/>
              </a:lnSpc>
              <a:spcBef>
                <a:spcPts val="563"/>
              </a:spcBef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HACCP stands for</a:t>
            </a:r>
          </a:p>
          <a:p>
            <a:pPr marL="742950" indent="-284163">
              <a:lnSpc>
                <a:spcPct val="90000"/>
              </a:lnSpc>
              <a:spcBef>
                <a:spcPts val="563"/>
              </a:spcBef>
            </a:pPr>
            <a:r>
              <a:rPr lang="en-US" altLang="en-US" sz="2800" b="1" i="1" dirty="0">
                <a:latin typeface="Calibri" panose="020F0502020204030204" pitchFamily="34" charset="0"/>
                <a:ea typeface="MS PGothic" panose="020B0600070205080204" pitchFamily="34" charset="-128"/>
              </a:rPr>
              <a:t>	H</a:t>
            </a: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azard</a:t>
            </a:r>
          </a:p>
          <a:p>
            <a:pPr marL="742950" indent="-284163">
              <a:lnSpc>
                <a:spcPct val="90000"/>
              </a:lnSpc>
              <a:spcBef>
                <a:spcPts val="563"/>
              </a:spcBef>
            </a:pPr>
            <a:r>
              <a:rPr lang="en-US" altLang="en-US" sz="2800" b="1" i="1" dirty="0">
                <a:latin typeface="Calibri" panose="020F0502020204030204" pitchFamily="34" charset="0"/>
                <a:ea typeface="MS PGothic" panose="020B0600070205080204" pitchFamily="34" charset="-128"/>
              </a:rPr>
              <a:t>			A</a:t>
            </a: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nalysis</a:t>
            </a:r>
          </a:p>
          <a:p>
            <a:pPr marL="742950" indent="-284163">
              <a:lnSpc>
                <a:spcPct val="90000"/>
              </a:lnSpc>
              <a:spcBef>
                <a:spcPts val="563"/>
              </a:spcBef>
            </a:pPr>
            <a:r>
              <a:rPr lang="en-US" altLang="en-US" sz="2800" b="1" i="1" dirty="0">
                <a:latin typeface="Calibri" panose="020F0502020204030204" pitchFamily="34" charset="0"/>
                <a:ea typeface="MS PGothic" panose="020B0600070205080204" pitchFamily="34" charset="-128"/>
              </a:rPr>
              <a:t>			        C</a:t>
            </a: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ritical</a:t>
            </a:r>
          </a:p>
          <a:p>
            <a:pPr marL="742950" indent="-284163">
              <a:lnSpc>
                <a:spcPct val="90000"/>
              </a:lnSpc>
              <a:spcBef>
                <a:spcPts val="563"/>
              </a:spcBef>
            </a:pPr>
            <a:r>
              <a:rPr lang="en-US" altLang="en-US" sz="2800" b="1" i="1" dirty="0">
                <a:latin typeface="Calibri" panose="020F0502020204030204" pitchFamily="34" charset="0"/>
                <a:ea typeface="MS PGothic" panose="020B0600070205080204" pitchFamily="34" charset="-128"/>
              </a:rPr>
              <a:t>				     C</a:t>
            </a: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ontrol</a:t>
            </a:r>
          </a:p>
          <a:p>
            <a:pPr marL="742950" indent="-284163">
              <a:lnSpc>
                <a:spcPct val="90000"/>
              </a:lnSpc>
              <a:spcBef>
                <a:spcPts val="563"/>
              </a:spcBef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		</a:t>
            </a:r>
            <a:r>
              <a:rPr lang="en-US" altLang="en-US" sz="2800" b="1" i="1" dirty="0">
                <a:latin typeface="Calibri" panose="020F0502020204030204" pitchFamily="34" charset="0"/>
                <a:ea typeface="MS PGothic" panose="020B0600070205080204" pitchFamily="34" charset="-128"/>
              </a:rPr>
              <a:t>		               P</a:t>
            </a: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oint                     </a:t>
            </a:r>
          </a:p>
          <a:p>
            <a:pPr marL="342900" indent="-341313">
              <a:lnSpc>
                <a:spcPct val="90000"/>
              </a:lnSpc>
              <a:spcBef>
                <a:spcPts val="563"/>
              </a:spcBef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0834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37752F-642E-41A0-99AE-9BA05C31F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B52DB9-5D02-4FD9-BB13-4761DB9DB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8B02CF-23FA-4C03-8B3D-53BDCD320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</a:rPr>
              <a:t>History Of HACCP</a:t>
            </a: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003C342E-9599-4BF2-9D4B-D48E56197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636" y="914400"/>
            <a:ext cx="10058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438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Calibri" panose="020F0502020204030204" pitchFamily="34" charset="0"/>
                <a:ea typeface="MS PGothic" panose="020B0600070205080204" pitchFamily="34" charset="-128"/>
              </a:rPr>
              <a:t>Year 1959   Pillsbury developed HACCP system to meet requirements of “NASA” space program. Modes of  failures concepts of US army  Natick Lab. was the basis </a:t>
            </a:r>
          </a:p>
          <a:p>
            <a:pPr algn="just">
              <a:lnSpc>
                <a:spcPct val="150000"/>
              </a:lnSpc>
              <a:spcBef>
                <a:spcPts val="438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Calibri" panose="020F0502020204030204" pitchFamily="34" charset="0"/>
                <a:ea typeface="MS PGothic" panose="020B0600070205080204" pitchFamily="34" charset="-128"/>
              </a:rPr>
              <a:t>Year 1969- Codex Alimentarius - Joint WHO/FAO body   published guidelines for HACCP</a:t>
            </a:r>
          </a:p>
          <a:p>
            <a:pPr algn="just">
              <a:lnSpc>
                <a:spcPct val="150000"/>
              </a:lnSpc>
              <a:spcBef>
                <a:spcPts val="438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Calibri" panose="020F0502020204030204" pitchFamily="34" charset="0"/>
                <a:ea typeface="MS PGothic" panose="020B0600070205080204" pitchFamily="34" charset="-128"/>
              </a:rPr>
              <a:t>Year 1985- Sub committee of National advisory Committee(NAS) developed report based on HACCP-1985</a:t>
            </a:r>
          </a:p>
          <a:p>
            <a:pPr algn="just">
              <a:lnSpc>
                <a:spcPct val="150000"/>
              </a:lnSpc>
              <a:spcBef>
                <a:spcPts val="438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Calibri" panose="020F0502020204030204" pitchFamily="34" charset="0"/>
                <a:ea typeface="MS PGothic" panose="020B0600070205080204" pitchFamily="34" charset="-128"/>
              </a:rPr>
              <a:t>Year 1989- National Advisory Committee on Microbiological Criteria of Foods (NACMCF) established guidelines for HACCP </a:t>
            </a:r>
          </a:p>
          <a:p>
            <a:pPr algn="just">
              <a:lnSpc>
                <a:spcPct val="150000"/>
              </a:lnSpc>
              <a:spcBef>
                <a:spcPts val="438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Calibri" panose="020F0502020204030204" pitchFamily="34" charset="0"/>
                <a:ea typeface="MS PGothic" panose="020B0600070205080204" pitchFamily="34" charset="-128"/>
              </a:rPr>
              <a:t>Year 1992-  NACMCF redrafted the guidelines based on Codex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B7BA8FA5-127B-4909-9EA2-D3AF627024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08026" y="4989532"/>
          <a:ext cx="12954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3" imgW="1800000" imgH="1800000" progId="">
                  <p:embed/>
                </p:oleObj>
              </mc:Choice>
              <mc:Fallback>
                <p:oleObj r:id="rId3" imgW="1800000" imgH="1800000" progId="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B7BA8FA5-127B-4909-9EA2-D3AF627024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8026" y="4989532"/>
                        <a:ext cx="1295400" cy="10890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318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77C7AA-A4BC-4528-A084-B955D9FA6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2374DC-8351-4CE7-80D1-DBE29C9F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FADF9-BEFD-4D70-88BA-BEF571814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</a:rPr>
              <a:t>HACCP Definition</a:t>
            </a: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5CC34C7-A747-4E6D-AEA0-A7E2B4B7E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371601"/>
            <a:ext cx="6510338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50000"/>
              </a:lnSpc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HACCP-Hazard Analysis and Critical Control Points</a:t>
            </a:r>
          </a:p>
          <a:p>
            <a:pPr algn="just">
              <a:lnSpc>
                <a:spcPct val="150000"/>
              </a:lnSpc>
              <a:spcBef>
                <a:spcPts val="488"/>
              </a:spcBef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  “Is a systematic approach  to the identification and assessment of risk and severity, and control of biological, chemical and physical hazards associated with a particular food, production process or practice”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09D6CCE5-E58D-428C-A34B-A883717756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39138" y="914400"/>
          <a:ext cx="2328862" cy="232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3" imgW="1800000" imgH="1800000" progId="">
                  <p:embed/>
                </p:oleObj>
              </mc:Choice>
              <mc:Fallback>
                <p:oleObj r:id="rId3" imgW="1800000" imgH="1800000" progId="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09D6CCE5-E58D-428C-A34B-A883717756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9138" y="914400"/>
                        <a:ext cx="2328862" cy="23256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120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99078D-3EC8-4876-A69E-FA916254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E6143-3C06-4068-A572-6D8BF6A6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D6B57FD-DE1D-477B-B38F-4B3302238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400" y="19050"/>
            <a:ext cx="17668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3200" dirty="0">
                <a:latin typeface="Calibri" panose="020F0502020204030204" pitchFamily="34" charset="0"/>
                <a:ea typeface="MS PGothic" panose="020B0600070205080204" pitchFamily="34" charset="-128"/>
              </a:rPr>
              <a:t>FSMS  is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3DEDBF4-513D-49C9-BF77-CF3D61D36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0" y="5146676"/>
            <a:ext cx="777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>
                <a:latin typeface="Calibri" panose="020F0502020204030204" pitchFamily="34" charset="0"/>
                <a:ea typeface="MS PGothic" panose="020B0600070205080204" pitchFamily="34" charset="-128"/>
              </a:rPr>
              <a:t>Preventive and Pro active approach to control food safety hazards.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8C34D2A-B45B-4650-A7DE-1FE9E85E5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2503489"/>
            <a:ext cx="1600200" cy="579437"/>
          </a:xfrm>
          <a:prstGeom prst="rect">
            <a:avLst/>
          </a:prstGeom>
          <a:solidFill>
            <a:srgbClr val="4F81BD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>
                <a:latin typeface="Tahoma" panose="020B0604030504040204" pitchFamily="34" charset="0"/>
                <a:ea typeface="MS PGothic" panose="020B0600070205080204" pitchFamily="34" charset="-128"/>
              </a:rPr>
              <a:t>Rather than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8290CB71-EF63-428B-A46D-E9A01F312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98614"/>
            <a:ext cx="3049588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EAE41A4C-D6F7-42BC-B685-E9A6C2C27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1528764"/>
            <a:ext cx="28194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0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346C72-F5F7-4D18-A6C8-CBEAE3FF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4443D1-4AEF-4928-9F2C-639A4AB0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3DC5CF-8501-4DF7-BE3C-41AAB547A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</a:rPr>
              <a:t>FSMS Principles </a:t>
            </a:r>
            <a:endParaRPr lang="en-IN" sz="3200" dirty="0">
              <a:solidFill>
                <a:srgbClr val="0070C0"/>
              </a:solidFill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B913AF31-8AFC-43EF-987A-E308DE4AD3A7}"/>
              </a:ext>
            </a:extLst>
          </p:cNvPr>
          <p:cNvGrpSpPr>
            <a:grpSpLocks/>
          </p:cNvGrpSpPr>
          <p:nvPr/>
        </p:nvGrpSpPr>
        <p:grpSpPr bwMode="auto">
          <a:xfrm>
            <a:off x="1981201" y="1219201"/>
            <a:ext cx="8228013" cy="4524375"/>
            <a:chOff x="288" y="768"/>
            <a:chExt cx="5183" cy="2850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6F54AC3D-F997-4C92-8E85-7B5D38928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768"/>
              <a:ext cx="5183" cy="2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2C5B1B2D-9F6A-418D-A669-C82071626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778"/>
              <a:ext cx="3877" cy="363"/>
            </a:xfrm>
            <a:custGeom>
              <a:avLst/>
              <a:gdLst>
                <a:gd name="G0" fmla="+- 0 0 16667"/>
                <a:gd name="G1" fmla="+- 32767 0 16667"/>
                <a:gd name="G2" fmla="?: G1 16667 32767"/>
                <a:gd name="G3" fmla="?: G0 0 G1"/>
                <a:gd name="G4" fmla="min 17100 1606"/>
                <a:gd name="G5" fmla="*/ G4 G3 1"/>
                <a:gd name="G6" fmla="*/ G5 1 32767"/>
                <a:gd name="G7" fmla="+- 17100 0 G6"/>
                <a:gd name="G8" fmla="+- 1606 0 G6"/>
                <a:gd name="G9" fmla="*/ G6 29289 1"/>
                <a:gd name="G10" fmla="*/ G9 1 32767"/>
                <a:gd name="G11" fmla="+- 17100 0 G10"/>
                <a:gd name="G12" fmla="+- 1606 0 G10"/>
                <a:gd name="G13" fmla="*/ 17100 1 2"/>
                <a:gd name="G14" fmla="*/ 1606 1 2"/>
                <a:gd name="G15" fmla="+- 1606 0 0"/>
                <a:gd name="G16" fmla="+- 17100 0 0"/>
                <a:gd name="G17" fmla="+- 180 0 0"/>
                <a:gd name="G18" fmla="+- 90 0 0"/>
                <a:gd name="G19" fmla="+- 270 0 0"/>
                <a:gd name="G20" fmla="+- 90 0 0"/>
                <a:gd name="G21" fmla="+- 0 0 0"/>
                <a:gd name="G22" fmla="+- 90 0 0"/>
                <a:gd name="G23" fmla="+- 90 0 0"/>
                <a:gd name="G24" fmla="+- 90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789"/>
                  </a:moveTo>
                  <a:lnTo>
                    <a:pt x="789" y="789"/>
                  </a:lnTo>
                  <a:lnTo>
                    <a:pt x="180" y="90"/>
                  </a:lnTo>
                  <a:lnTo>
                    <a:pt x="16311" y="0"/>
                  </a:lnTo>
                  <a:lnTo>
                    <a:pt x="789" y="789"/>
                  </a:lnTo>
                  <a:lnTo>
                    <a:pt x="270" y="90"/>
                  </a:lnTo>
                  <a:lnTo>
                    <a:pt x="17100" y="817"/>
                  </a:lnTo>
                  <a:lnTo>
                    <a:pt x="789" y="789"/>
                  </a:lnTo>
                  <a:close/>
                </a:path>
              </a:pathLst>
            </a:custGeom>
            <a:solidFill>
              <a:srgbClr val="FFCCFF"/>
            </a:solidFill>
            <a:ln w="25560" cap="flat">
              <a:solidFill>
                <a:srgbClr val="FF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9520" tIns="119520" bIns="119880" anchor="ctr"/>
            <a:lstStyle>
              <a:lvl1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838"/>
                </a:spcAft>
              </a:pPr>
              <a:r>
                <a:rPr lang="en-US" altLang="en-US" sz="2400" b="1" dirty="0">
                  <a:latin typeface="Calibri" panose="020F0502020204030204" pitchFamily="34" charset="0"/>
                  <a:ea typeface="MS PGothic" panose="020B0600070205080204" pitchFamily="34" charset="-128"/>
                </a:rPr>
                <a:t>1. Conduct a hazard identification &amp; risk assessment</a:t>
              </a:r>
            </a:p>
          </p:txBody>
        </p:sp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FC134360-601C-4A41-8611-1A9289AA8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189"/>
              <a:ext cx="3877" cy="363"/>
            </a:xfrm>
            <a:custGeom>
              <a:avLst/>
              <a:gdLst>
                <a:gd name="G0" fmla="+- 0 0 16667"/>
                <a:gd name="G1" fmla="+- 32767 0 16667"/>
                <a:gd name="G2" fmla="?: G1 16667 32767"/>
                <a:gd name="G3" fmla="?: G0 0 G1"/>
                <a:gd name="G4" fmla="min 17100 1606"/>
                <a:gd name="G5" fmla="*/ G4 G3 1"/>
                <a:gd name="G6" fmla="*/ G5 1 32767"/>
                <a:gd name="G7" fmla="+- 17100 0 G6"/>
                <a:gd name="G8" fmla="+- 1606 0 G6"/>
                <a:gd name="G9" fmla="*/ G6 29289 1"/>
                <a:gd name="G10" fmla="*/ G9 1 32767"/>
                <a:gd name="G11" fmla="+- 17100 0 G10"/>
                <a:gd name="G12" fmla="+- 1606 0 G10"/>
                <a:gd name="G13" fmla="*/ 17100 1 2"/>
                <a:gd name="G14" fmla="*/ 1606 1 2"/>
                <a:gd name="G15" fmla="+- 1606 0 0"/>
                <a:gd name="G16" fmla="+- 17100 0 0"/>
                <a:gd name="G17" fmla="+- 180 0 0"/>
                <a:gd name="G18" fmla="+- 90 0 0"/>
                <a:gd name="G19" fmla="+- 270 0 0"/>
                <a:gd name="G20" fmla="+- 90 0 0"/>
                <a:gd name="G21" fmla="+- 0 0 0"/>
                <a:gd name="G22" fmla="+- 90 0 0"/>
                <a:gd name="G23" fmla="+- 90 0 0"/>
                <a:gd name="G24" fmla="+- 90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789"/>
                  </a:moveTo>
                  <a:lnTo>
                    <a:pt x="789" y="789"/>
                  </a:lnTo>
                  <a:lnTo>
                    <a:pt x="180" y="90"/>
                  </a:lnTo>
                  <a:lnTo>
                    <a:pt x="16311" y="0"/>
                  </a:lnTo>
                  <a:lnTo>
                    <a:pt x="789" y="789"/>
                  </a:lnTo>
                  <a:lnTo>
                    <a:pt x="270" y="90"/>
                  </a:lnTo>
                  <a:lnTo>
                    <a:pt x="17100" y="817"/>
                  </a:lnTo>
                  <a:lnTo>
                    <a:pt x="789" y="789"/>
                  </a:lnTo>
                  <a:close/>
                </a:path>
              </a:pathLst>
            </a:custGeom>
            <a:solidFill>
              <a:srgbClr val="F8ECD4"/>
            </a:solidFill>
            <a:ln w="25560" cap="flat">
              <a:solidFill>
                <a:srgbClr val="00206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9520" tIns="119520" bIns="119880" anchor="ctr"/>
            <a:lstStyle>
              <a:lvl1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838"/>
                </a:spcAft>
              </a:pPr>
              <a:r>
                <a:rPr lang="en-US" altLang="en-US" sz="2400" b="1">
                  <a:latin typeface="Calibri" panose="020F0502020204030204" pitchFamily="34" charset="0"/>
                  <a:ea typeface="MS PGothic" panose="020B0600070205080204" pitchFamily="34" charset="-128"/>
                </a:rPr>
                <a:t>2. Determine the CCPs</a:t>
              </a:r>
            </a:p>
          </p:txBody>
        </p:sp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00FD6A4F-6E58-4BC4-9CB4-6ECC8214E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579"/>
              <a:ext cx="3877" cy="363"/>
            </a:xfrm>
            <a:custGeom>
              <a:avLst/>
              <a:gdLst>
                <a:gd name="G0" fmla="+- 0 0 16667"/>
                <a:gd name="G1" fmla="+- 32767 0 16667"/>
                <a:gd name="G2" fmla="?: G1 16667 32767"/>
                <a:gd name="G3" fmla="?: G0 0 G1"/>
                <a:gd name="G4" fmla="min 17100 1606"/>
                <a:gd name="G5" fmla="*/ G4 G3 1"/>
                <a:gd name="G6" fmla="*/ G5 1 32767"/>
                <a:gd name="G7" fmla="+- 17100 0 G6"/>
                <a:gd name="G8" fmla="+- 1606 0 G6"/>
                <a:gd name="G9" fmla="*/ G6 29289 1"/>
                <a:gd name="G10" fmla="*/ G9 1 32767"/>
                <a:gd name="G11" fmla="+- 17100 0 G10"/>
                <a:gd name="G12" fmla="+- 1606 0 G10"/>
                <a:gd name="G13" fmla="*/ 17100 1 2"/>
                <a:gd name="G14" fmla="*/ 1606 1 2"/>
                <a:gd name="G15" fmla="+- 1606 0 0"/>
                <a:gd name="G16" fmla="+- 17100 0 0"/>
                <a:gd name="G17" fmla="+- 180 0 0"/>
                <a:gd name="G18" fmla="+- 90 0 0"/>
                <a:gd name="G19" fmla="+- 270 0 0"/>
                <a:gd name="G20" fmla="+- 90 0 0"/>
                <a:gd name="G21" fmla="+- 0 0 0"/>
                <a:gd name="G22" fmla="+- 90 0 0"/>
                <a:gd name="G23" fmla="+- 90 0 0"/>
                <a:gd name="G24" fmla="+- 90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789"/>
                  </a:moveTo>
                  <a:lnTo>
                    <a:pt x="789" y="789"/>
                  </a:lnTo>
                  <a:lnTo>
                    <a:pt x="180" y="90"/>
                  </a:lnTo>
                  <a:lnTo>
                    <a:pt x="16311" y="0"/>
                  </a:lnTo>
                  <a:lnTo>
                    <a:pt x="789" y="789"/>
                  </a:lnTo>
                  <a:lnTo>
                    <a:pt x="270" y="90"/>
                  </a:lnTo>
                  <a:lnTo>
                    <a:pt x="17100" y="817"/>
                  </a:lnTo>
                  <a:lnTo>
                    <a:pt x="789" y="789"/>
                  </a:lnTo>
                  <a:close/>
                </a:path>
              </a:pathLst>
            </a:custGeom>
            <a:solidFill>
              <a:srgbClr val="99CCFF"/>
            </a:solidFill>
            <a:ln w="25560" cap="flat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9520" tIns="119520" bIns="119880" anchor="ctr"/>
            <a:lstStyle>
              <a:lvl1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838"/>
                </a:spcAft>
              </a:pPr>
              <a:r>
                <a:rPr lang="en-US" altLang="en-US" sz="2400" b="1" dirty="0">
                  <a:latin typeface="Calibri" panose="020F0502020204030204" pitchFamily="34" charset="0"/>
                  <a:ea typeface="MS PGothic" panose="020B0600070205080204" pitchFamily="34" charset="-128"/>
                </a:rPr>
                <a:t>3. Establish critical limits</a:t>
              </a:r>
            </a:p>
          </p:txBody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44F16B4F-2888-41D6-B16B-1C7ECE775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011"/>
              <a:ext cx="3848" cy="363"/>
            </a:xfrm>
            <a:custGeom>
              <a:avLst/>
              <a:gdLst>
                <a:gd name="G0" fmla="+- 0 0 16667"/>
                <a:gd name="G1" fmla="+- 32767 0 16667"/>
                <a:gd name="G2" fmla="?: G1 16667 32767"/>
                <a:gd name="G3" fmla="?: G0 0 G1"/>
                <a:gd name="G4" fmla="min 16974 1606"/>
                <a:gd name="G5" fmla="*/ G4 G3 1"/>
                <a:gd name="G6" fmla="*/ G5 1 32767"/>
                <a:gd name="G7" fmla="+- 16974 0 G6"/>
                <a:gd name="G8" fmla="+- 1606 0 G6"/>
                <a:gd name="G9" fmla="*/ G6 29289 1"/>
                <a:gd name="G10" fmla="*/ G9 1 32767"/>
                <a:gd name="G11" fmla="+- 16974 0 G10"/>
                <a:gd name="G12" fmla="+- 1606 0 G10"/>
                <a:gd name="G13" fmla="*/ 16974 1 2"/>
                <a:gd name="G14" fmla="*/ 1606 1 2"/>
                <a:gd name="G15" fmla="+- 1606 0 0"/>
                <a:gd name="G16" fmla="+- 16974 0 0"/>
                <a:gd name="G17" fmla="+- 180 0 0"/>
                <a:gd name="G18" fmla="+- 90 0 0"/>
                <a:gd name="G19" fmla="+- 270 0 0"/>
                <a:gd name="G20" fmla="+- 90 0 0"/>
                <a:gd name="G21" fmla="+- 0 0 0"/>
                <a:gd name="G22" fmla="+- 90 0 0"/>
                <a:gd name="G23" fmla="+- 90 0 0"/>
                <a:gd name="G24" fmla="+- 90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789"/>
                  </a:moveTo>
                  <a:lnTo>
                    <a:pt x="789" y="789"/>
                  </a:lnTo>
                  <a:lnTo>
                    <a:pt x="180" y="90"/>
                  </a:lnTo>
                  <a:lnTo>
                    <a:pt x="16185" y="0"/>
                  </a:lnTo>
                  <a:lnTo>
                    <a:pt x="789" y="789"/>
                  </a:lnTo>
                  <a:lnTo>
                    <a:pt x="270" y="90"/>
                  </a:lnTo>
                  <a:lnTo>
                    <a:pt x="16974" y="817"/>
                  </a:lnTo>
                  <a:lnTo>
                    <a:pt x="789" y="789"/>
                  </a:lnTo>
                  <a:close/>
                </a:path>
              </a:pathLst>
            </a:custGeom>
            <a:solidFill>
              <a:srgbClr val="F8F7F3"/>
            </a:solidFill>
            <a:ln w="25560" cap="flat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9520" tIns="119520" bIns="119880" anchor="ctr"/>
            <a:lstStyle>
              <a:lvl1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838"/>
                </a:spcAft>
              </a:pPr>
              <a:r>
                <a:rPr lang="en-US" altLang="en-US" sz="2400" b="1" dirty="0">
                  <a:latin typeface="Calibri" panose="020F0502020204030204" pitchFamily="34" charset="0"/>
                  <a:ea typeface="MS PGothic" panose="020B0600070205080204" pitchFamily="34" charset="-128"/>
                </a:rPr>
                <a:t>4. Establish a monitoring system</a:t>
              </a:r>
            </a:p>
          </p:txBody>
        </p:sp>
        <p:sp>
          <p:nvSpPr>
            <p:cNvPr id="12" name="AutoShape 8">
              <a:extLst>
                <a:ext uri="{FF2B5EF4-FFF2-40B4-BE49-F238E27FC236}">
                  <a16:creationId xmlns:a16="http://schemas.microsoft.com/office/drawing/2014/main" id="{4B165C21-F870-4CB6-B303-4087F16D0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423"/>
              <a:ext cx="3871" cy="363"/>
            </a:xfrm>
            <a:custGeom>
              <a:avLst/>
              <a:gdLst>
                <a:gd name="G0" fmla="+- 0 0 16667"/>
                <a:gd name="G1" fmla="+- 32767 0 16667"/>
                <a:gd name="G2" fmla="?: G1 16667 32767"/>
                <a:gd name="G3" fmla="?: G0 0 G1"/>
                <a:gd name="G4" fmla="min 17075 1606"/>
                <a:gd name="G5" fmla="*/ G4 G3 1"/>
                <a:gd name="G6" fmla="*/ G5 1 32767"/>
                <a:gd name="G7" fmla="+- 17075 0 G6"/>
                <a:gd name="G8" fmla="+- 1606 0 G6"/>
                <a:gd name="G9" fmla="*/ G6 29289 1"/>
                <a:gd name="G10" fmla="*/ G9 1 32767"/>
                <a:gd name="G11" fmla="+- 17075 0 G10"/>
                <a:gd name="G12" fmla="+- 1606 0 G10"/>
                <a:gd name="G13" fmla="*/ 17075 1 2"/>
                <a:gd name="G14" fmla="*/ 1606 1 2"/>
                <a:gd name="G15" fmla="+- 1606 0 0"/>
                <a:gd name="G16" fmla="+- 17075 0 0"/>
                <a:gd name="G17" fmla="+- 180 0 0"/>
                <a:gd name="G18" fmla="+- 90 0 0"/>
                <a:gd name="G19" fmla="+- 270 0 0"/>
                <a:gd name="G20" fmla="+- 90 0 0"/>
                <a:gd name="G21" fmla="+- 0 0 0"/>
                <a:gd name="G22" fmla="+- 90 0 0"/>
                <a:gd name="G23" fmla="+- 90 0 0"/>
                <a:gd name="G24" fmla="+- 90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789"/>
                  </a:moveTo>
                  <a:lnTo>
                    <a:pt x="789" y="789"/>
                  </a:lnTo>
                  <a:lnTo>
                    <a:pt x="180" y="90"/>
                  </a:lnTo>
                  <a:lnTo>
                    <a:pt x="16286" y="0"/>
                  </a:lnTo>
                  <a:lnTo>
                    <a:pt x="789" y="789"/>
                  </a:lnTo>
                  <a:lnTo>
                    <a:pt x="270" y="90"/>
                  </a:lnTo>
                  <a:lnTo>
                    <a:pt x="17075" y="817"/>
                  </a:lnTo>
                  <a:lnTo>
                    <a:pt x="789" y="789"/>
                  </a:lnTo>
                  <a:close/>
                </a:path>
              </a:pathLst>
            </a:custGeom>
            <a:solidFill>
              <a:srgbClr val="FFFF99"/>
            </a:solidFill>
            <a:ln w="25560" cap="flat">
              <a:solidFill>
                <a:srgbClr val="CC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9520" tIns="119520" bIns="119880" anchor="ctr"/>
            <a:lstStyle>
              <a:lvl1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838"/>
                </a:spcAft>
              </a:pPr>
              <a:r>
                <a:rPr lang="en-US" altLang="en-US" sz="2400" b="1">
                  <a:latin typeface="Calibri" panose="020F0502020204030204" pitchFamily="34" charset="0"/>
                  <a:ea typeface="MS PGothic" panose="020B0600070205080204" pitchFamily="34" charset="-128"/>
                </a:rPr>
                <a:t>5. Establish corrective actions</a:t>
              </a:r>
            </a:p>
          </p:txBody>
        </p:sp>
        <p:sp>
          <p:nvSpPr>
            <p:cNvPr id="13" name="AutoShape 9">
              <a:extLst>
                <a:ext uri="{FF2B5EF4-FFF2-40B4-BE49-F238E27FC236}">
                  <a16:creationId xmlns:a16="http://schemas.microsoft.com/office/drawing/2014/main" id="{F453597C-AB36-4451-AAE4-8537D7AEA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834"/>
              <a:ext cx="3886" cy="363"/>
            </a:xfrm>
            <a:custGeom>
              <a:avLst/>
              <a:gdLst>
                <a:gd name="G0" fmla="+- 0 0 16667"/>
                <a:gd name="G1" fmla="+- 32767 0 16667"/>
                <a:gd name="G2" fmla="?: G1 16667 32767"/>
                <a:gd name="G3" fmla="?: G0 0 G1"/>
                <a:gd name="G4" fmla="min 17141 1606"/>
                <a:gd name="G5" fmla="*/ G4 G3 1"/>
                <a:gd name="G6" fmla="*/ G5 1 32767"/>
                <a:gd name="G7" fmla="+- 17141 0 G6"/>
                <a:gd name="G8" fmla="+- 1606 0 G6"/>
                <a:gd name="G9" fmla="*/ G6 29289 1"/>
                <a:gd name="G10" fmla="*/ G9 1 32767"/>
                <a:gd name="G11" fmla="+- 17141 0 G10"/>
                <a:gd name="G12" fmla="+- 1606 0 G10"/>
                <a:gd name="G13" fmla="*/ 17141 1 2"/>
                <a:gd name="G14" fmla="*/ 1606 1 2"/>
                <a:gd name="G15" fmla="+- 1606 0 0"/>
                <a:gd name="G16" fmla="+- 17141 0 0"/>
                <a:gd name="G17" fmla="+- 180 0 0"/>
                <a:gd name="G18" fmla="+- 90 0 0"/>
                <a:gd name="G19" fmla="+- 270 0 0"/>
                <a:gd name="G20" fmla="+- 90 0 0"/>
                <a:gd name="G21" fmla="+- 0 0 0"/>
                <a:gd name="G22" fmla="+- 90 0 0"/>
                <a:gd name="G23" fmla="+- 90 0 0"/>
                <a:gd name="G24" fmla="+- 90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789"/>
                  </a:moveTo>
                  <a:lnTo>
                    <a:pt x="789" y="789"/>
                  </a:lnTo>
                  <a:lnTo>
                    <a:pt x="180" y="90"/>
                  </a:lnTo>
                  <a:lnTo>
                    <a:pt x="16352" y="0"/>
                  </a:lnTo>
                  <a:lnTo>
                    <a:pt x="789" y="789"/>
                  </a:lnTo>
                  <a:lnTo>
                    <a:pt x="270" y="90"/>
                  </a:lnTo>
                  <a:lnTo>
                    <a:pt x="17141" y="817"/>
                  </a:lnTo>
                  <a:lnTo>
                    <a:pt x="789" y="789"/>
                  </a:lnTo>
                  <a:close/>
                </a:path>
              </a:pathLst>
            </a:custGeom>
            <a:solidFill>
              <a:srgbClr val="F0ECDC"/>
            </a:solidFill>
            <a:ln w="25560" cap="flat">
              <a:solidFill>
                <a:srgbClr val="00206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9520" tIns="119520" bIns="119880" anchor="ctr"/>
            <a:lstStyle>
              <a:lvl1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838"/>
                </a:spcAft>
              </a:pPr>
              <a:r>
                <a:rPr lang="en-US" altLang="en-US" sz="2400" b="1">
                  <a:latin typeface="Calibri" panose="020F0502020204030204" pitchFamily="34" charset="0"/>
                  <a:ea typeface="MS PGothic" panose="020B0600070205080204" pitchFamily="34" charset="-128"/>
                </a:rPr>
                <a:t>6. Establish verification procedures</a:t>
              </a:r>
            </a:p>
          </p:txBody>
        </p:sp>
        <p:sp>
          <p:nvSpPr>
            <p:cNvPr id="14" name="AutoShape 10">
              <a:extLst>
                <a:ext uri="{FF2B5EF4-FFF2-40B4-BE49-F238E27FC236}">
                  <a16:creationId xmlns:a16="http://schemas.microsoft.com/office/drawing/2014/main" id="{52454E02-888D-4B76-BE2D-DFDE9A94E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245"/>
              <a:ext cx="3899" cy="363"/>
            </a:xfrm>
            <a:custGeom>
              <a:avLst/>
              <a:gdLst>
                <a:gd name="G0" fmla="+- 0 0 16667"/>
                <a:gd name="G1" fmla="+- 32767 0 16667"/>
                <a:gd name="G2" fmla="?: G1 16667 32767"/>
                <a:gd name="G3" fmla="?: G0 0 G1"/>
                <a:gd name="G4" fmla="min 17201 1606"/>
                <a:gd name="G5" fmla="*/ G4 G3 1"/>
                <a:gd name="G6" fmla="*/ G5 1 32767"/>
                <a:gd name="G7" fmla="+- 17201 0 G6"/>
                <a:gd name="G8" fmla="+- 1606 0 G6"/>
                <a:gd name="G9" fmla="*/ G6 29289 1"/>
                <a:gd name="G10" fmla="*/ G9 1 32767"/>
                <a:gd name="G11" fmla="+- 17201 0 G10"/>
                <a:gd name="G12" fmla="+- 1606 0 G10"/>
                <a:gd name="G13" fmla="*/ 17201 1 2"/>
                <a:gd name="G14" fmla="*/ 1606 1 2"/>
                <a:gd name="G15" fmla="+- 1606 0 0"/>
                <a:gd name="G16" fmla="+- 17201 0 0"/>
                <a:gd name="G17" fmla="+- 180 0 0"/>
                <a:gd name="G18" fmla="+- 90 0 0"/>
                <a:gd name="G19" fmla="+- 270 0 0"/>
                <a:gd name="G20" fmla="+- 90 0 0"/>
                <a:gd name="G21" fmla="+- 0 0 0"/>
                <a:gd name="G22" fmla="+- 90 0 0"/>
                <a:gd name="G23" fmla="+- 90 0 0"/>
                <a:gd name="G24" fmla="+- 90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789"/>
                  </a:moveTo>
                  <a:lnTo>
                    <a:pt x="789" y="789"/>
                  </a:lnTo>
                  <a:lnTo>
                    <a:pt x="180" y="90"/>
                  </a:lnTo>
                  <a:lnTo>
                    <a:pt x="16412" y="0"/>
                  </a:lnTo>
                  <a:lnTo>
                    <a:pt x="789" y="789"/>
                  </a:lnTo>
                  <a:lnTo>
                    <a:pt x="270" y="90"/>
                  </a:lnTo>
                  <a:lnTo>
                    <a:pt x="17201" y="817"/>
                  </a:lnTo>
                  <a:lnTo>
                    <a:pt x="789" y="789"/>
                  </a:lnTo>
                  <a:close/>
                </a:path>
              </a:pathLst>
            </a:custGeom>
            <a:solidFill>
              <a:srgbClr val="CCFFCC"/>
            </a:solidFill>
            <a:ln w="25560" cap="flat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9520" tIns="119520" bIns="119880" anchor="ctr"/>
            <a:lstStyle>
              <a:lvl1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838"/>
                </a:spcAft>
              </a:pPr>
              <a:r>
                <a:rPr lang="en-US" altLang="en-US" sz="2400" b="1">
                  <a:latin typeface="Calibri" panose="020F0502020204030204" pitchFamily="34" charset="0"/>
                  <a:ea typeface="MS PGothic" panose="020B0600070205080204" pitchFamily="34" charset="-128"/>
                </a:rPr>
                <a:t>7. Establish documentation</a:t>
              </a:r>
            </a:p>
          </p:txBody>
        </p:sp>
      </p:grpSp>
      <p:sp>
        <p:nvSpPr>
          <p:cNvPr id="15" name="Rectangle 11">
            <a:extLst>
              <a:ext uri="{FF2B5EF4-FFF2-40B4-BE49-F238E27FC236}">
                <a16:creationId xmlns:a16="http://schemas.microsoft.com/office/drawing/2014/main" id="{E0ABD512-7182-46EF-9A92-9BE1F5379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8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</a:pPr>
            <a:fld id="{59D05A2D-44B1-4697-AE12-218FFF2F0523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algn="r">
                <a:lnSpc>
                  <a:spcPct val="100000"/>
                </a:lnSpc>
              </a:pPr>
              <a:t>58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7792EE-6EB7-4075-A668-F817D804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5642A4-6A6F-4D97-A1D6-43F44B62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CB08E04-ED56-4155-B4F5-0B3659298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228" y="39240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</a:rPr>
              <a:t>Hazard Analysis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DCBEDB76-D7B4-4680-B48B-0EE22E829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marL="342900" indent="-341313" algn="ctr">
              <a:spcBef>
                <a:spcPts val="488"/>
              </a:spcBef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			</a:t>
            </a:r>
          </a:p>
          <a:p>
            <a:pPr marL="342900" indent="-341313" algn="ctr">
              <a:spcBef>
                <a:spcPts val="488"/>
              </a:spcBef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The process of collecting and interpreting</a:t>
            </a:r>
          </a:p>
          <a:p>
            <a:pPr marL="342900" indent="-341313" algn="ctr">
              <a:spcBef>
                <a:spcPts val="488"/>
              </a:spcBef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information on hazards and </a:t>
            </a:r>
          </a:p>
          <a:p>
            <a:pPr marL="342900" indent="-341313" algn="ctr">
              <a:spcBef>
                <a:spcPts val="488"/>
              </a:spcBef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conditions leading to their </a:t>
            </a:r>
          </a:p>
          <a:p>
            <a:pPr marL="342900" indent="-341313" algn="ctr">
              <a:spcBef>
                <a:spcPts val="488"/>
              </a:spcBef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presence to decide which are </a:t>
            </a:r>
          </a:p>
          <a:p>
            <a:pPr marL="342900" indent="-341313" algn="ctr">
              <a:spcBef>
                <a:spcPts val="488"/>
              </a:spcBef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significant for food safety</a:t>
            </a:r>
          </a:p>
          <a:p>
            <a:pPr marL="342900" indent="-341313" algn="ctr">
              <a:spcBef>
                <a:spcPts val="488"/>
              </a:spcBef>
            </a:pPr>
            <a:endParaRPr lang="en-US" altLang="en-US" sz="24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618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B6C4A0-6C89-4087-BDEB-E0C3982A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6E639-0C62-4188-A225-C1A15D78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42306C-E9CB-4C0A-A9AD-5B15C78D1E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Natural Chemical Contaminants include : </a:t>
            </a:r>
          </a:p>
          <a:p>
            <a:pPr algn="just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-    Allergens </a:t>
            </a:r>
          </a:p>
          <a:p>
            <a:pPr algn="just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-    Mycotoxins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3413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D5D567-674D-43D3-A8AA-AFE1EBC5A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78C540-975B-4D47-A046-220549A67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7CE009-5890-4A1B-8CCB-BC9076D4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</a:rPr>
              <a:t>	Risk Assessment</a:t>
            </a: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68AD3AB-4849-43E3-9DC7-1A4612547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447801"/>
            <a:ext cx="5638800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2400">
                <a:ea typeface="MS PGothic" panose="020B0600070205080204" pitchFamily="34" charset="-128"/>
              </a:rPr>
              <a:t>Probability / Likely hood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BEEB9B5-2ADE-4D7A-8512-CD51827665C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07219" y="3808496"/>
            <a:ext cx="3962400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en-US" altLang="en-US" sz="2400">
                <a:latin typeface="Arial Narrow" panose="020B0606020202030204" pitchFamily="34" charset="0"/>
                <a:ea typeface="MS PGothic" panose="020B0600070205080204" pitchFamily="34" charset="-128"/>
              </a:rPr>
              <a:t>Severity or Consequence</a:t>
            </a:r>
          </a:p>
        </p:txBody>
      </p:sp>
      <p:graphicFrame>
        <p:nvGraphicFramePr>
          <p:cNvPr id="8" name="Group 4">
            <a:extLst>
              <a:ext uri="{FF2B5EF4-FFF2-40B4-BE49-F238E27FC236}">
                <a16:creationId xmlns:a16="http://schemas.microsoft.com/office/drawing/2014/main" id="{0063B60C-68A5-4F40-9C70-E0016BFE50E3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2057400"/>
          <a:ext cx="7164388" cy="4038602"/>
        </p:xfrm>
        <a:graphic>
          <a:graphicData uri="http://schemas.openxmlformats.org/drawingml/2006/table">
            <a:tbl>
              <a:tblPr/>
              <a:tblGrid>
                <a:gridCol w="1790700">
                  <a:extLst>
                    <a:ext uri="{9D8B030D-6E8A-4147-A177-3AD203B41FA5}">
                      <a16:colId xmlns:a16="http://schemas.microsoft.com/office/drawing/2014/main" val="2114733250"/>
                    </a:ext>
                  </a:extLst>
                </a:gridCol>
                <a:gridCol w="1792288">
                  <a:extLst>
                    <a:ext uri="{9D8B030D-6E8A-4147-A177-3AD203B41FA5}">
                      <a16:colId xmlns:a16="http://schemas.microsoft.com/office/drawing/2014/main" val="252996786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1025671691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4055501180"/>
                    </a:ext>
                  </a:extLst>
                </a:gridCol>
              </a:tblGrid>
              <a:tr h="1147763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>
                    <a:lnL w="28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8000"/>
                        </a:lnSpc>
                        <a:spcBef>
                          <a:spcPts val="4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DejaVu Sans" charset="0"/>
                        </a:rPr>
                        <a:t>High (3)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8000"/>
                        </a:lnSpc>
                        <a:spcBef>
                          <a:spcPts val="4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DejaVu Sans" charset="0"/>
                        </a:rPr>
                        <a:t>Medium (2)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8000"/>
                        </a:lnSpc>
                        <a:spcBef>
                          <a:spcPts val="4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DejaVu Sans" charset="0"/>
                        </a:rPr>
                        <a:t>Low  (1)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953688"/>
                  </a:ext>
                </a:extLst>
              </a:tr>
              <a:tr h="871538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8000"/>
                        </a:lnSpc>
                        <a:spcBef>
                          <a:spcPts val="4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DejaVu Sans" charset="0"/>
                        </a:rPr>
                        <a:t>High (3)</a:t>
                      </a:r>
                    </a:p>
                  </a:txBody>
                  <a:tcPr horzOverflow="overflow">
                    <a:lnL w="28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8000"/>
                        </a:lnSpc>
                        <a:spcBef>
                          <a:spcPts val="4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DejaVu Sans" charset="0"/>
                        </a:rPr>
                        <a:t>GMP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453408"/>
                  </a:ext>
                </a:extLst>
              </a:tr>
              <a:tr h="1147763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8000"/>
                        </a:lnSpc>
                        <a:spcBef>
                          <a:spcPts val="4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DejaVu Sans" charset="0"/>
                        </a:rPr>
                        <a:t>Medium (2)</a:t>
                      </a:r>
                    </a:p>
                  </a:txBody>
                  <a:tcPr horzOverflow="overflow">
                    <a:lnL w="28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8000"/>
                        </a:lnSpc>
                        <a:spcBef>
                          <a:spcPts val="4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DejaVu Sans" charset="0"/>
                        </a:rPr>
                        <a:t>GMP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8000"/>
                        </a:lnSpc>
                        <a:spcBef>
                          <a:spcPts val="4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DejaVu Sans" charset="0"/>
                        </a:rPr>
                        <a:t>GMP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370282"/>
                  </a:ext>
                </a:extLst>
              </a:tr>
              <a:tr h="871538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8000"/>
                        </a:lnSpc>
                        <a:spcBef>
                          <a:spcPts val="4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DejaVu Sans" charset="0"/>
                        </a:rPr>
                        <a:t>Low  (1)</a:t>
                      </a:r>
                    </a:p>
                  </a:txBody>
                  <a:tcPr horzOverflow="overflow">
                    <a:lnL w="28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8000"/>
                        </a:lnSpc>
                        <a:spcBef>
                          <a:spcPts val="4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DejaVu Sans" charset="0"/>
                        </a:rPr>
                        <a:t>GMP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8000"/>
                        </a:lnSpc>
                        <a:spcBef>
                          <a:spcPts val="4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DejaVu Sans" charset="0"/>
                        </a:rPr>
                        <a:t>GMP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8000"/>
                        </a:lnSpc>
                        <a:spcBef>
                          <a:spcPts val="4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DejaVu Sans" charset="0"/>
                        </a:rPr>
                        <a:t>GMP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964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8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5E46C9-B1FC-4FDF-A0C6-347E7B4BC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F8F765-F813-4EB8-B5CF-F86961E37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BBD7088-AF88-4AC5-A42B-47D520765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4176" y="1740531"/>
            <a:ext cx="7867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49225" indent="-147638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spcAft>
                <a:spcPts val="550"/>
              </a:spcAft>
              <a:buFont typeface="Wingdings" panose="05000000000000000000" pitchFamily="2" charset="2"/>
              <a:buChar char=""/>
            </a:pPr>
            <a:r>
              <a:rPr lang="en-US" altLang="en-US" sz="2400" dirty="0">
                <a:latin typeface="Arial Narrow" panose="020B0606020202030204" pitchFamily="34" charset="0"/>
                <a:ea typeface="MS PGothic" panose="020B0600070205080204" pitchFamily="34" charset="-128"/>
              </a:rPr>
              <a:t>Any </a:t>
            </a:r>
            <a:r>
              <a:rPr lang="en-US" altLang="en-US" sz="2800" i="1" u="sng" dirty="0">
                <a:solidFill>
                  <a:srgbClr val="1F497D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activity</a:t>
            </a:r>
            <a:r>
              <a:rPr lang="en-US" altLang="en-US" sz="2400" dirty="0">
                <a:latin typeface="Arial Narrow" panose="020B0606020202030204" pitchFamily="34" charset="0"/>
                <a:ea typeface="MS PGothic" panose="020B0600070205080204" pitchFamily="34" charset="-128"/>
              </a:rPr>
              <a:t> that can be used to </a:t>
            </a:r>
            <a:r>
              <a:rPr lang="en-US" altLang="en-US" sz="2800" i="1" u="sng" dirty="0">
                <a:solidFill>
                  <a:srgbClr val="1F497D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prevent</a:t>
            </a:r>
            <a:r>
              <a:rPr lang="en-US" altLang="en-US" sz="3600" i="1" u="sng" dirty="0">
                <a:latin typeface="Arial Narrow" panose="020B0606020202030204" pitchFamily="34" charset="0"/>
                <a:ea typeface="MS PGothic" panose="020B0600070205080204" pitchFamily="34" charset="-128"/>
              </a:rPr>
              <a:t> , </a:t>
            </a:r>
            <a:r>
              <a:rPr lang="en-US" altLang="en-US" sz="2800" i="1" u="sng" dirty="0">
                <a:solidFill>
                  <a:srgbClr val="1F497D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eliminate</a:t>
            </a:r>
            <a:r>
              <a:rPr lang="en-US" altLang="en-US" sz="3600" i="1" u="sng" dirty="0">
                <a:latin typeface="Arial Narrow" panose="020B0606020202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2800" i="1" u="sng" dirty="0">
                <a:solidFill>
                  <a:srgbClr val="1F497D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or</a:t>
            </a:r>
            <a:r>
              <a:rPr lang="en-US" altLang="en-US" sz="3600" i="1" u="sng" dirty="0">
                <a:latin typeface="Arial Narrow" panose="020B0606020202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2800" i="1" u="sng" dirty="0">
                <a:solidFill>
                  <a:srgbClr val="1F497D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reduce</a:t>
            </a:r>
            <a:r>
              <a:rPr lang="en-US" altLang="en-US" sz="3600" i="1" dirty="0">
                <a:latin typeface="Arial Narrow" panose="020B0606020202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2400" dirty="0">
                <a:latin typeface="Arial Narrow" panose="020B0606020202030204" pitchFamily="34" charset="0"/>
                <a:ea typeface="MS PGothic" panose="020B0600070205080204" pitchFamily="34" charset="-128"/>
              </a:rPr>
              <a:t>to an acceptable level a food safety hazard.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E18584-DACB-4E20-B253-204D61ADB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692" y="2752257"/>
            <a:ext cx="79517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3200" dirty="0">
                <a:latin typeface="Calibri" panose="020F0502020204030204" pitchFamily="34" charset="0"/>
                <a:ea typeface="MS PGothic" panose="020B0600070205080204" pitchFamily="34" charset="-128"/>
              </a:rPr>
              <a:t>Control Measure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E46C007-9A7B-4CD5-A4A8-BD102DFB8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692" y="1111280"/>
            <a:ext cx="60960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3200" dirty="0">
                <a:latin typeface="Calibri" panose="020F0502020204030204" pitchFamily="34" charset="0"/>
                <a:ea typeface="MS PGothic" panose="020B0600070205080204" pitchFamily="34" charset="-128"/>
              </a:rPr>
              <a:t>What is a CCP?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53DA58F-F4D4-4BB2-8717-89F68F50D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761" y="3659139"/>
            <a:ext cx="7867650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49225" indent="-147638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spcAft>
                <a:spcPts val="550"/>
              </a:spcAft>
              <a:buFont typeface="Wingdings" panose="05000000000000000000" pitchFamily="2" charset="2"/>
              <a:buChar char="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A </a:t>
            </a:r>
            <a:r>
              <a:rPr lang="en-US" altLang="en-US" sz="2800" i="1" u="sng" dirty="0">
                <a:solidFill>
                  <a:srgbClr val="1F497D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step</a:t>
            </a: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 where control can be applied and is essential to </a:t>
            </a:r>
            <a:r>
              <a:rPr lang="en-US" altLang="en-US" sz="2800" i="1" u="sng" dirty="0">
                <a:solidFill>
                  <a:srgbClr val="1F497D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prevent</a:t>
            </a:r>
            <a:r>
              <a:rPr lang="en-US" altLang="en-US" sz="3600" i="1" u="sng" dirty="0">
                <a:solidFill>
                  <a:srgbClr val="1F497D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, </a:t>
            </a:r>
            <a:r>
              <a:rPr lang="en-US" altLang="en-US" sz="2800" i="1" u="sng" dirty="0">
                <a:solidFill>
                  <a:srgbClr val="1F497D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eliminate</a:t>
            </a:r>
            <a:r>
              <a:rPr lang="en-US" altLang="en-US" sz="3600" i="1" u="sng" dirty="0">
                <a:solidFill>
                  <a:srgbClr val="1F497D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2800" i="1" u="sng" dirty="0">
                <a:solidFill>
                  <a:srgbClr val="1F497D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or</a:t>
            </a:r>
            <a:r>
              <a:rPr lang="en-US" altLang="en-US" sz="3600" i="1" u="sng" dirty="0">
                <a:solidFill>
                  <a:srgbClr val="1F497D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2800" i="1" u="sng" dirty="0">
                <a:solidFill>
                  <a:srgbClr val="1F497D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reduce</a:t>
            </a: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 a food safety hazard to  acceptable levels.</a:t>
            </a:r>
          </a:p>
        </p:txBody>
      </p:sp>
    </p:spTree>
    <p:extLst>
      <p:ext uri="{BB962C8B-B14F-4D97-AF65-F5344CB8AC3E}">
        <p14:creationId xmlns:p14="http://schemas.microsoft.com/office/powerpoint/2010/main" val="205628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52D5E4-8ACF-47BA-9249-B8D64AF8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B81E7-F8F7-479D-BEA5-8A5FABA5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25A8597-8B9A-4A86-974D-F5D6911F5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83" y="322083"/>
            <a:ext cx="861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spcBef>
                <a:spcPts val="1400"/>
              </a:spcBef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Determine the CCPs :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A1900C64-ABB0-4C31-9729-527E968879D4}"/>
              </a:ext>
            </a:extLst>
          </p:cNvPr>
          <p:cNvGrpSpPr>
            <a:grpSpLocks/>
          </p:cNvGrpSpPr>
          <p:nvPr/>
        </p:nvGrpSpPr>
        <p:grpSpPr bwMode="auto">
          <a:xfrm>
            <a:off x="1752601" y="1066801"/>
            <a:ext cx="8531225" cy="5410201"/>
            <a:chOff x="144" y="672"/>
            <a:chExt cx="5374" cy="3408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BA17258D-2357-4509-AF59-769FB6040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1" y="3775"/>
              <a:ext cx="269" cy="193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36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pPr algn="ctr">
                <a:spcBef>
                  <a:spcPts val="700"/>
                </a:spcBef>
              </a:pPr>
              <a:r>
                <a:rPr lang="en-US" altLang="en-US" sz="1400" b="1">
                  <a:solidFill>
                    <a:srgbClr val="FF0000"/>
                  </a:solidFill>
                  <a:ea typeface="MS PGothic" panose="020B0600070205080204" pitchFamily="34" charset="-128"/>
                </a:rPr>
                <a:t>No</a:t>
              </a:r>
            </a:p>
          </p:txBody>
        </p:sp>
        <p:sp>
          <p:nvSpPr>
            <p:cNvPr id="9" name="Line 4">
              <a:extLst>
                <a:ext uri="{FF2B5EF4-FFF2-40B4-BE49-F238E27FC236}">
                  <a16:creationId xmlns:a16="http://schemas.microsoft.com/office/drawing/2014/main" id="{A0ED88C6-8704-4FE1-8D7E-AC590E832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" y="2470"/>
              <a:ext cx="2443" cy="0"/>
            </a:xfrm>
            <a:prstGeom prst="line">
              <a:avLst/>
            </a:prstGeom>
            <a:noFill/>
            <a:ln w="28440" cap="flat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723B4270-3ED6-4960-9B29-CE76B7852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" y="2294"/>
              <a:ext cx="326" cy="193"/>
            </a:xfrm>
            <a:prstGeom prst="rect">
              <a:avLst/>
            </a:prstGeom>
            <a:solidFill>
              <a:srgbClr val="4F81BD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 algn="ctr">
                <a:spcBef>
                  <a:spcPts val="700"/>
                </a:spcBef>
              </a:pPr>
              <a:r>
                <a:rPr lang="en-US" altLang="en-US" sz="1400" b="1">
                  <a:ea typeface="MS PGothic" panose="020B0600070205080204" pitchFamily="34" charset="-128"/>
                </a:rPr>
                <a:t>Yes</a:t>
              </a:r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E6385D5F-DD03-43BB-9282-203284ED16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6" y="2314"/>
              <a:ext cx="0" cy="207"/>
            </a:xfrm>
            <a:prstGeom prst="line">
              <a:avLst/>
            </a:prstGeom>
            <a:noFill/>
            <a:ln w="28440" cap="flat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503077BC-E485-4B14-94B4-63A4061348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" y="3041"/>
              <a:ext cx="0" cy="259"/>
            </a:xfrm>
            <a:prstGeom prst="line">
              <a:avLst/>
            </a:prstGeom>
            <a:noFill/>
            <a:ln w="28440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2F627F6A-8959-43D9-8E5F-5C871756DB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6" y="3820"/>
              <a:ext cx="0" cy="155"/>
            </a:xfrm>
            <a:prstGeom prst="line">
              <a:avLst/>
            </a:prstGeom>
            <a:noFill/>
            <a:ln w="28440" cap="flat">
              <a:solidFill>
                <a:srgbClr val="4F81B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EBB3EA37-BF55-402D-B005-8F5C71DE1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6" y="1379"/>
              <a:ext cx="0" cy="363"/>
            </a:xfrm>
            <a:prstGeom prst="line">
              <a:avLst/>
            </a:prstGeom>
            <a:noFill/>
            <a:ln w="28440" cap="flat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794F9F88-3C5F-4C45-8295-C90065029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" y="860"/>
              <a:ext cx="5179" cy="2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>
                <a:spcBef>
                  <a:spcPts val="563"/>
                </a:spcBef>
              </a:pPr>
              <a:endParaRPr lang="en-US" altLang="en-US" sz="2800">
                <a:ea typeface="MS PGothic" panose="020B0600070205080204" pitchFamily="34" charset="-128"/>
              </a:endParaRPr>
            </a:p>
            <a:p>
              <a:pPr>
                <a:spcBef>
                  <a:spcPts val="563"/>
                </a:spcBef>
              </a:pPr>
              <a:endParaRPr lang="en-US" altLang="en-US" sz="2800">
                <a:ea typeface="MS PGothic" panose="020B0600070205080204" pitchFamily="34" charset="-128"/>
              </a:endParaRP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2CDF0B75-B519-41F2-A5DE-76E072FDC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" y="1791"/>
              <a:ext cx="2052" cy="518"/>
            </a:xfrm>
            <a:prstGeom prst="rect">
              <a:avLst/>
            </a:prstGeom>
            <a:solidFill>
              <a:srgbClr val="FFFF99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>
              <a:lvl1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en-US" sz="1600" b="1">
                  <a:ea typeface="MS PGothic" panose="020B0600070205080204" pitchFamily="34" charset="-128"/>
                </a:rPr>
                <a:t>Q2. Does the Process Step</a:t>
              </a:r>
              <a:br>
                <a:rPr lang="en-US" altLang="en-US" sz="1600" b="1">
                  <a:ea typeface="MS PGothic" panose="020B0600070205080204" pitchFamily="34" charset="-128"/>
                </a:rPr>
              </a:br>
              <a:r>
                <a:rPr lang="en-US" altLang="en-US" sz="1600" b="1">
                  <a:ea typeface="MS PGothic" panose="020B0600070205080204" pitchFamily="34" charset="-128"/>
                </a:rPr>
                <a:t>eliminate or reduce the Hazard</a:t>
              </a:r>
              <a:br>
                <a:rPr lang="en-US" altLang="en-US" sz="1600" b="1">
                  <a:ea typeface="MS PGothic" panose="020B0600070205080204" pitchFamily="34" charset="-128"/>
                </a:rPr>
              </a:br>
              <a:r>
                <a:rPr lang="en-US" altLang="en-US" sz="1600" b="1">
                  <a:ea typeface="MS PGothic" panose="020B0600070205080204" pitchFamily="34" charset="-128"/>
                </a:rPr>
                <a:t>to an acceptable level ?</a:t>
              </a: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9FA56820-830C-4165-9E6B-AD8AF4B41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" y="3280"/>
              <a:ext cx="2052" cy="518"/>
            </a:xfrm>
            <a:prstGeom prst="rect">
              <a:avLst/>
            </a:prstGeom>
            <a:solidFill>
              <a:srgbClr val="FFFF99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>
              <a:lvl1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en-US" sz="1600" b="1">
                  <a:ea typeface="MS PGothic" panose="020B0600070205080204" pitchFamily="34" charset="-128"/>
                </a:rPr>
                <a:t>Q4. Will a Subsequent Process</a:t>
              </a:r>
              <a:br>
                <a:rPr lang="en-US" altLang="en-US" sz="1600" b="1">
                  <a:ea typeface="MS PGothic" panose="020B0600070205080204" pitchFamily="34" charset="-128"/>
                </a:rPr>
              </a:br>
              <a:r>
                <a:rPr lang="en-US" altLang="en-US" sz="1600" b="1">
                  <a:ea typeface="MS PGothic" panose="020B0600070205080204" pitchFamily="34" charset="-128"/>
                </a:rPr>
                <a:t>Step eliminate or reduce the</a:t>
              </a:r>
              <a:br>
                <a:rPr lang="en-US" altLang="en-US" sz="1600" b="1">
                  <a:ea typeface="MS PGothic" panose="020B0600070205080204" pitchFamily="34" charset="-128"/>
                </a:rPr>
              </a:br>
              <a:r>
                <a:rPr lang="en-US" altLang="en-US" sz="1600" b="1">
                  <a:ea typeface="MS PGothic" panose="020B0600070205080204" pitchFamily="34" charset="-128"/>
                </a:rPr>
                <a:t>Hazard to an acceptable level ?</a:t>
              </a: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1F733CFB-7D73-471E-9579-A18241916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375"/>
              <a:ext cx="11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73D9CCF0-37C3-4272-B1D8-27943EA36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" y="2544"/>
              <a:ext cx="2052" cy="518"/>
            </a:xfrm>
            <a:prstGeom prst="rect">
              <a:avLst/>
            </a:prstGeom>
            <a:solidFill>
              <a:srgbClr val="FFFF99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>
              <a:lvl1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en-US" sz="1600" b="1">
                  <a:ea typeface="MS PGothic" panose="020B0600070205080204" pitchFamily="34" charset="-128"/>
                </a:rPr>
                <a:t>Q3. Could Contamination with </a:t>
              </a:r>
              <a:br>
                <a:rPr lang="en-US" altLang="en-US" sz="1600" b="1">
                  <a:ea typeface="MS PGothic" panose="020B0600070205080204" pitchFamily="34" charset="-128"/>
                </a:rPr>
              </a:br>
              <a:r>
                <a:rPr lang="en-US" altLang="en-US" sz="1600" b="1">
                  <a:ea typeface="MS PGothic" panose="020B0600070205080204" pitchFamily="34" charset="-128"/>
                </a:rPr>
                <a:t>the Hazard occur at ,or increase </a:t>
              </a:r>
              <a:br>
                <a:rPr lang="en-US" altLang="en-US" sz="1600" b="1">
                  <a:ea typeface="MS PGothic" panose="020B0600070205080204" pitchFamily="34" charset="-128"/>
                </a:rPr>
              </a:br>
              <a:r>
                <a:rPr lang="en-US" altLang="en-US" sz="1600" b="1">
                  <a:ea typeface="MS PGothic" panose="020B0600070205080204" pitchFamily="34" charset="-128"/>
                </a:rPr>
                <a:t>to, unacceptable levels ?</a:t>
              </a:r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700EEA01-A67E-41EC-B1A9-E31FCB843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" y="860"/>
              <a:ext cx="2052" cy="518"/>
            </a:xfrm>
            <a:prstGeom prst="rect">
              <a:avLst/>
            </a:prstGeom>
            <a:solidFill>
              <a:srgbClr val="FFFF99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>
              <a:lvl1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en-US" sz="1600" b="1">
                  <a:ea typeface="MS PGothic" panose="020B0600070205080204" pitchFamily="34" charset="-128"/>
                </a:rPr>
                <a:t>Q1. Are Control Measures</a:t>
              </a:r>
              <a:br>
                <a:rPr lang="en-US" altLang="en-US" sz="1600" b="1">
                  <a:ea typeface="MS PGothic" panose="020B0600070205080204" pitchFamily="34" charset="-128"/>
                </a:rPr>
              </a:br>
              <a:r>
                <a:rPr lang="en-US" altLang="en-US" sz="1600" b="1">
                  <a:ea typeface="MS PGothic" panose="020B0600070205080204" pitchFamily="34" charset="-128"/>
                </a:rPr>
                <a:t> in place for the hazard ?</a:t>
              </a:r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82AF19CA-87DA-4AF8-89F6-B1E2ABFE4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54"/>
              <a:ext cx="200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09A93C51-A851-4D06-AE15-96F1D67AD0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" y="1379"/>
              <a:ext cx="0" cy="414"/>
            </a:xfrm>
            <a:prstGeom prst="line">
              <a:avLst/>
            </a:prstGeom>
            <a:noFill/>
            <a:ln w="28440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64F665DB-0B4B-4B4E-AB15-B100BFC79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" y="1387"/>
              <a:ext cx="309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 algn="ctr">
                <a:spcBef>
                  <a:spcPts val="700"/>
                </a:spcBef>
              </a:pPr>
              <a:r>
                <a:rPr lang="en-US" altLang="en-US" sz="1400" b="1">
                  <a:ea typeface="MS PGothic" panose="020B0600070205080204" pitchFamily="34" charset="-128"/>
                </a:rPr>
                <a:t>Yes</a:t>
              </a:r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5881079F-BA1A-4288-A937-2B5D87DA20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6" y="1743"/>
              <a:ext cx="2198" cy="0"/>
            </a:xfrm>
            <a:prstGeom prst="line">
              <a:avLst/>
            </a:prstGeom>
            <a:noFill/>
            <a:ln w="28440" cap="flat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A09F5E47-4087-4815-8F61-4D7A61F08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1361"/>
              <a:ext cx="269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pPr algn="ctr">
                <a:spcBef>
                  <a:spcPts val="700"/>
                </a:spcBef>
              </a:pPr>
              <a:r>
                <a:rPr lang="en-US" altLang="en-US" sz="1400" b="1">
                  <a:solidFill>
                    <a:srgbClr val="FF0000"/>
                  </a:solidFill>
                  <a:ea typeface="MS PGothic" panose="020B0600070205080204" pitchFamily="34" charset="-128"/>
                </a:rPr>
                <a:t>No</a:t>
              </a:r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43EF417F-5C2B-40F1-B45E-7FC2630198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6" y="1534"/>
              <a:ext cx="0" cy="209"/>
            </a:xfrm>
            <a:prstGeom prst="line">
              <a:avLst/>
            </a:prstGeom>
            <a:noFill/>
            <a:ln w="28440" cap="flat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" name="AutoShape 22">
              <a:extLst>
                <a:ext uri="{FF2B5EF4-FFF2-40B4-BE49-F238E27FC236}">
                  <a16:creationId xmlns:a16="http://schemas.microsoft.com/office/drawing/2014/main" id="{BB614A0D-6B3C-44B5-98D8-C1CCE94DC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" y="672"/>
              <a:ext cx="1651" cy="882"/>
            </a:xfrm>
            <a:custGeom>
              <a:avLst/>
              <a:gdLst>
                <a:gd name="G0" fmla="*/ 7287 3 1"/>
                <a:gd name="G1" fmla="*/ G0 1 4"/>
                <a:gd name="G2" fmla="*/ 3893 3 1"/>
                <a:gd name="G3" fmla="*/ G2 1 4"/>
                <a:gd name="G4" fmla="*/ 7287 1 2"/>
                <a:gd name="G5" fmla="*/ 3893 1 2"/>
                <a:gd name="G6" fmla="+- 3893 0 0"/>
                <a:gd name="G7" fmla="+- 7287 0 0"/>
                <a:gd name="G8" fmla="*/ 7287 1 4"/>
                <a:gd name="G9" fmla="*/ 3893 1 4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1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F9900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>
              <a:lvl1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altLang="en-US" sz="1500" b="1">
                  <a:ea typeface="MS PGothic" panose="020B0600070205080204" pitchFamily="34" charset="-128"/>
                </a:rPr>
                <a:t>Is control at this step</a:t>
              </a:r>
              <a:br>
                <a:rPr lang="en-US" altLang="en-US" sz="1500" b="1">
                  <a:ea typeface="MS PGothic" panose="020B0600070205080204" pitchFamily="34" charset="-128"/>
                </a:rPr>
              </a:br>
              <a:r>
                <a:rPr lang="en-US" altLang="en-US" sz="1500" b="1">
                  <a:ea typeface="MS PGothic" panose="020B0600070205080204" pitchFamily="34" charset="-128"/>
                </a:rPr>
                <a:t>required for safety?</a:t>
              </a:r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3C9F2AFF-65A2-474D-9CDF-3CCBF0D514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3" y="1120"/>
              <a:ext cx="147" cy="0"/>
            </a:xfrm>
            <a:prstGeom prst="line">
              <a:avLst/>
            </a:prstGeom>
            <a:noFill/>
            <a:ln w="28440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F9D35703-0DF8-4A09-9B06-7596EA207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" y="1179"/>
              <a:ext cx="309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 algn="ctr">
                <a:spcBef>
                  <a:spcPts val="700"/>
                </a:spcBef>
              </a:pPr>
              <a:r>
                <a:rPr lang="en-US" altLang="en-US" sz="1400" b="1">
                  <a:ea typeface="MS PGothic" panose="020B0600070205080204" pitchFamily="34" charset="-128"/>
                </a:rPr>
                <a:t>Yes</a:t>
              </a:r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59FF0A18-60E9-4483-80F3-4E38C2656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" y="1179"/>
              <a:ext cx="250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/>
            <a:p>
              <a:pPr algn="ctr">
                <a:spcBef>
                  <a:spcPts val="700"/>
                </a:spcBef>
              </a:pPr>
              <a:r>
                <a:rPr lang="en-US" altLang="en-US" sz="1400" b="1">
                  <a:solidFill>
                    <a:srgbClr val="FF0000"/>
                  </a:solidFill>
                  <a:ea typeface="MS PGothic" panose="020B0600070205080204" pitchFamily="34" charset="-128"/>
                </a:rPr>
                <a:t>No</a:t>
              </a:r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74186310-3083-40B4-9E8E-5A1BB3B43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" y="874"/>
              <a:ext cx="665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>
              <a:lvl1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 algn="ctr">
                <a:spcBef>
                  <a:spcPts val="600"/>
                </a:spcBef>
              </a:pPr>
              <a:r>
                <a:rPr lang="en-US" altLang="en-US" sz="1200" b="1">
                  <a:ea typeface="MS PGothic" panose="020B0600070205080204" pitchFamily="34" charset="-128"/>
                </a:rPr>
                <a:t>Modify Step</a:t>
              </a:r>
              <a:br>
                <a:rPr lang="en-US" altLang="en-US" sz="1200" b="1">
                  <a:ea typeface="MS PGothic" panose="020B0600070205080204" pitchFamily="34" charset="-128"/>
                </a:rPr>
              </a:br>
              <a:r>
                <a:rPr lang="en-US" altLang="en-US" sz="1200" b="1">
                  <a:ea typeface="MS PGothic" panose="020B0600070205080204" pitchFamily="34" charset="-128"/>
                </a:rPr>
                <a:t>Process or</a:t>
              </a:r>
              <a:br>
                <a:rPr lang="en-US" altLang="en-US" sz="1200" b="1">
                  <a:ea typeface="MS PGothic" panose="020B0600070205080204" pitchFamily="34" charset="-128"/>
                </a:rPr>
              </a:br>
              <a:r>
                <a:rPr lang="en-US" altLang="en-US" sz="1200" b="1">
                  <a:ea typeface="MS PGothic" panose="020B0600070205080204" pitchFamily="34" charset="-128"/>
                </a:rPr>
                <a:t>Product</a:t>
              </a:r>
            </a:p>
          </p:txBody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96E35B86-FBE3-45A7-B77C-1733BA6F67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9" y="1120"/>
              <a:ext cx="0" cy="1609"/>
            </a:xfrm>
            <a:prstGeom prst="line">
              <a:avLst/>
            </a:prstGeom>
            <a:noFill/>
            <a:ln w="28440" cap="flat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9E4729B0-8259-436D-8569-DEEECA9D4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6" y="3976"/>
              <a:ext cx="1563" cy="0"/>
            </a:xfrm>
            <a:prstGeom prst="line">
              <a:avLst/>
            </a:prstGeom>
            <a:noFill/>
            <a:ln w="28440" cap="flat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4" name="Line 29">
              <a:extLst>
                <a:ext uri="{FF2B5EF4-FFF2-40B4-BE49-F238E27FC236}">
                  <a16:creationId xmlns:a16="http://schemas.microsoft.com/office/drawing/2014/main" id="{85062AD0-2D70-4E0E-95B7-6FCB7E38A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7" y="1120"/>
              <a:ext cx="341" cy="0"/>
            </a:xfrm>
            <a:prstGeom prst="line">
              <a:avLst/>
            </a:prstGeom>
            <a:noFill/>
            <a:ln w="28440" cap="flat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64BA513A-BAC7-4FC2-94AF-F30911B5F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9" y="2000"/>
              <a:ext cx="667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>
              <a:lvl1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 algn="ctr">
                <a:spcBef>
                  <a:spcPts val="700"/>
                </a:spcBef>
              </a:pPr>
              <a:r>
                <a:rPr lang="en-US" altLang="en-US" sz="1400" b="1">
                  <a:ea typeface="MS PGothic" panose="020B0600070205080204" pitchFamily="34" charset="-128"/>
                </a:rPr>
                <a:t>Not a CCP</a:t>
              </a:r>
            </a:p>
          </p:txBody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id="{681AFA96-AAC9-494C-B315-E39C93E93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4" y="2834"/>
              <a:ext cx="2540" cy="0"/>
            </a:xfrm>
            <a:prstGeom prst="line">
              <a:avLst/>
            </a:prstGeom>
            <a:noFill/>
            <a:ln w="28440" cap="flat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7" name="Line 32">
              <a:extLst>
                <a:ext uri="{FF2B5EF4-FFF2-40B4-BE49-F238E27FC236}">
                  <a16:creationId xmlns:a16="http://schemas.microsoft.com/office/drawing/2014/main" id="{4CAFCC48-224C-40C1-938B-549998B279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70" y="3663"/>
              <a:ext cx="0" cy="313"/>
            </a:xfrm>
            <a:prstGeom prst="line">
              <a:avLst/>
            </a:prstGeom>
            <a:noFill/>
            <a:ln w="28440" cap="flat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AC7274C4-91D9-4620-B29B-55F743567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295"/>
              <a:ext cx="269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pPr algn="ctr">
                <a:spcBef>
                  <a:spcPts val="700"/>
                </a:spcBef>
              </a:pPr>
              <a:r>
                <a:rPr lang="en-US" altLang="en-US" sz="1400" b="1">
                  <a:solidFill>
                    <a:srgbClr val="FF0000"/>
                  </a:solidFill>
                  <a:ea typeface="MS PGothic" panose="020B0600070205080204" pitchFamily="34" charset="-128"/>
                </a:rPr>
                <a:t>No</a:t>
              </a:r>
            </a:p>
          </p:txBody>
        </p:sp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EBD82AF2-B6FD-4873-B0D0-5E582623E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4" y="2633"/>
              <a:ext cx="269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>
              <a:spAutoFit/>
            </a:bodyPr>
            <a:lstStyle/>
            <a:p>
              <a:pPr algn="ctr">
                <a:spcBef>
                  <a:spcPts val="700"/>
                </a:spcBef>
              </a:pPr>
              <a:r>
                <a:rPr lang="en-US" altLang="en-US" sz="1400" b="1">
                  <a:solidFill>
                    <a:srgbClr val="FF0000"/>
                  </a:solidFill>
                  <a:ea typeface="MS PGothic" panose="020B0600070205080204" pitchFamily="34" charset="-128"/>
                </a:rPr>
                <a:t>No</a:t>
              </a:r>
            </a:p>
          </p:txBody>
        </p:sp>
        <p:sp>
          <p:nvSpPr>
            <p:cNvPr id="40" name="Rectangle 35">
              <a:extLst>
                <a:ext uri="{FF2B5EF4-FFF2-40B4-BE49-F238E27FC236}">
                  <a16:creationId xmlns:a16="http://schemas.microsoft.com/office/drawing/2014/main" id="{D6116B7A-BF34-4C27-926C-6C510B978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2" y="2675"/>
              <a:ext cx="667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>
              <a:lvl1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 algn="ctr">
                <a:spcBef>
                  <a:spcPts val="700"/>
                </a:spcBef>
              </a:pPr>
              <a:r>
                <a:rPr lang="en-US" altLang="en-US" sz="1400" b="1">
                  <a:ea typeface="MS PGothic" panose="020B0600070205080204" pitchFamily="34" charset="-128"/>
                </a:rPr>
                <a:t>Not a CCP</a:t>
              </a: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027161AE-E5EA-4420-BDAB-448F29A72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" y="2314"/>
              <a:ext cx="0" cy="155"/>
            </a:xfrm>
            <a:prstGeom prst="line">
              <a:avLst/>
            </a:prstGeom>
            <a:noFill/>
            <a:ln w="28440" cap="flat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2" name="AutoShape 37">
              <a:extLst>
                <a:ext uri="{FF2B5EF4-FFF2-40B4-BE49-F238E27FC236}">
                  <a16:creationId xmlns:a16="http://schemas.microsoft.com/office/drawing/2014/main" id="{46436D94-2F2B-4415-8504-A10D2C910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2730"/>
              <a:ext cx="585" cy="206"/>
            </a:xfrm>
            <a:custGeom>
              <a:avLst/>
              <a:gdLst>
                <a:gd name="G0" fmla="*/ 2586 1018 1"/>
                <a:gd name="G1" fmla="*/ G0 1 21600"/>
                <a:gd name="G2" fmla="*/ 2586 20582 1"/>
                <a:gd name="G3" fmla="*/ G2 1 21600"/>
                <a:gd name="G4" fmla="*/ 916 3163 1"/>
                <a:gd name="G5" fmla="*/ G4 1 21600"/>
                <a:gd name="G6" fmla="*/ 916 18437 1"/>
                <a:gd name="G7" fmla="*/ G6 1 21600"/>
                <a:gd name="G8" fmla="*/ 2586 1 2"/>
                <a:gd name="G9" fmla="*/ 916 1 2"/>
                <a:gd name="G10" fmla="+- 916 0 0"/>
                <a:gd name="G11" fmla="+- 2586 0 0"/>
                <a:gd name="G12" fmla="+- 270 0 0"/>
                <a:gd name="G13" fmla="+- 180 0 0"/>
                <a:gd name="G14" fmla="+- 90 0 0"/>
                <a:gd name="G15" fmla="+- 180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3475" y="0"/>
                  </a:moveTo>
                  <a:lnTo>
                    <a:pt x="18125" y="0"/>
                  </a:lnTo>
                  <a:lnTo>
                    <a:pt x="3475" y="10800"/>
                  </a:lnTo>
                  <a:lnTo>
                    <a:pt x="270" y="180"/>
                  </a:lnTo>
                  <a:lnTo>
                    <a:pt x="3475" y="21600"/>
                  </a:lnTo>
                  <a:close/>
                </a:path>
              </a:pathLst>
            </a:custGeom>
            <a:solidFill>
              <a:srgbClr val="FF0000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>
              <a:lvl1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altLang="en-US" sz="2400" b="1">
                  <a:ea typeface="MS PGothic" panose="020B0600070205080204" pitchFamily="34" charset="-128"/>
                </a:rPr>
                <a:t>Stop</a:t>
              </a: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7994FBD9-278E-4798-8238-00B3C0C761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69" y="1120"/>
              <a:ext cx="196" cy="0"/>
            </a:xfrm>
            <a:prstGeom prst="line">
              <a:avLst/>
            </a:prstGeom>
            <a:noFill/>
            <a:ln w="28440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4" name="Rectangle 39">
              <a:extLst>
                <a:ext uri="{FF2B5EF4-FFF2-40B4-BE49-F238E27FC236}">
                  <a16:creationId xmlns:a16="http://schemas.microsoft.com/office/drawing/2014/main" id="{C248C212-A0A1-47EA-B86D-798BC3EA1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3048"/>
              <a:ext cx="309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 algn="ctr">
                <a:spcBef>
                  <a:spcPts val="700"/>
                </a:spcBef>
              </a:pPr>
              <a:r>
                <a:rPr lang="en-US" altLang="en-US" sz="1400" b="1">
                  <a:ea typeface="MS PGothic" panose="020B0600070205080204" pitchFamily="34" charset="-128"/>
                </a:rPr>
                <a:t>Yes</a:t>
              </a: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871F59E1-6978-4931-BA5B-63A33438FC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" y="3820"/>
              <a:ext cx="0" cy="259"/>
            </a:xfrm>
            <a:prstGeom prst="line">
              <a:avLst/>
            </a:prstGeom>
            <a:noFill/>
            <a:ln w="28440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8470C6C4-32CF-4DF2-97F1-1EF28A112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" y="4080"/>
              <a:ext cx="4260" cy="0"/>
            </a:xfrm>
            <a:prstGeom prst="line">
              <a:avLst/>
            </a:prstGeom>
            <a:noFill/>
            <a:ln w="28440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5B18F220-33A7-47BF-849A-32D18666A9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9" y="3353"/>
              <a:ext cx="879" cy="0"/>
            </a:xfrm>
            <a:prstGeom prst="line">
              <a:avLst/>
            </a:prstGeom>
            <a:noFill/>
            <a:ln w="28440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778CEB47-A4CC-4BC6-AC33-3ACC228D2C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68" y="2937"/>
              <a:ext cx="10" cy="1143"/>
            </a:xfrm>
            <a:prstGeom prst="line">
              <a:avLst/>
            </a:prstGeom>
            <a:noFill/>
            <a:ln w="28440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6FBA0F03-F131-49DC-9142-BABBABB67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0" y="3879"/>
              <a:ext cx="667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>
              <a:lvl1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 algn="ctr">
                <a:spcBef>
                  <a:spcPts val="700"/>
                </a:spcBef>
              </a:pPr>
              <a:r>
                <a:rPr lang="en-US" altLang="en-US" sz="1400" b="1">
                  <a:ea typeface="MS PGothic" panose="020B0600070205080204" pitchFamily="34" charset="-128"/>
                </a:rPr>
                <a:t>Not a CCP</a:t>
              </a: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B1827818-436A-47ED-985E-676886099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0" y="2470"/>
              <a:ext cx="0" cy="622"/>
            </a:xfrm>
            <a:prstGeom prst="line">
              <a:avLst/>
            </a:prstGeom>
            <a:noFill/>
            <a:ln w="28440" cap="flat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" name="Rectangle 46">
              <a:extLst>
                <a:ext uri="{FF2B5EF4-FFF2-40B4-BE49-F238E27FC236}">
                  <a16:creationId xmlns:a16="http://schemas.microsoft.com/office/drawing/2014/main" id="{F50CB56F-F5DE-4809-B347-88724432D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3775"/>
              <a:ext cx="309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 algn="ctr">
                <a:spcBef>
                  <a:spcPts val="700"/>
                </a:spcBef>
              </a:pPr>
              <a:r>
                <a:rPr lang="en-US" altLang="en-US" sz="1400" b="1">
                  <a:ea typeface="MS PGothic" panose="020B0600070205080204" pitchFamily="34" charset="-128"/>
                </a:rPr>
                <a:t>Yes</a:t>
              </a:r>
            </a:p>
          </p:txBody>
        </p:sp>
        <p:sp>
          <p:nvSpPr>
            <p:cNvPr id="52" name="Rectangle 47">
              <a:extLst>
                <a:ext uri="{FF2B5EF4-FFF2-40B4-BE49-F238E27FC236}">
                  <a16:creationId xmlns:a16="http://schemas.microsoft.com/office/drawing/2014/main" id="{86FA4DD7-4DED-4697-8F38-D2A7749D5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" y="2321"/>
              <a:ext cx="318" cy="174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36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 algn="ctr">
                <a:spcBef>
                  <a:spcPts val="600"/>
                </a:spcBef>
              </a:pPr>
              <a:r>
                <a:rPr lang="en-US" altLang="en-US" sz="1200" b="1">
                  <a:ea typeface="MS PGothic" panose="020B0600070205080204" pitchFamily="34" charset="-128"/>
                </a:rPr>
                <a:t>CCP</a:t>
              </a:r>
            </a:p>
          </p:txBody>
        </p:sp>
        <p:sp>
          <p:nvSpPr>
            <p:cNvPr id="53" name="Rectangle 48">
              <a:extLst>
                <a:ext uri="{FF2B5EF4-FFF2-40B4-BE49-F238E27FC236}">
                  <a16:creationId xmlns:a16="http://schemas.microsoft.com/office/drawing/2014/main" id="{DA5B6D6D-9A11-4793-A0CF-443F868C3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8" y="3827"/>
              <a:ext cx="318" cy="174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36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>
              <a:spAutoFit/>
            </a:bodyPr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 algn="ctr">
                <a:spcBef>
                  <a:spcPts val="600"/>
                </a:spcBef>
              </a:pPr>
              <a:r>
                <a:rPr lang="en-US" altLang="en-US" sz="1200" b="1">
                  <a:ea typeface="MS PGothic" panose="020B0600070205080204" pitchFamily="34" charset="-128"/>
                </a:rPr>
                <a:t>CCP</a:t>
              </a:r>
            </a:p>
          </p:txBody>
        </p:sp>
        <p:sp>
          <p:nvSpPr>
            <p:cNvPr id="54" name="AutoShape 49">
              <a:extLst>
                <a:ext uri="{FF2B5EF4-FFF2-40B4-BE49-F238E27FC236}">
                  <a16:creationId xmlns:a16="http://schemas.microsoft.com/office/drawing/2014/main" id="{BF8A4659-2AC3-4EF4-B5CD-1DFB28A0C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6" y="2834"/>
              <a:ext cx="1416" cy="1089"/>
            </a:xfrm>
            <a:custGeom>
              <a:avLst/>
              <a:gdLst>
                <a:gd name="G0" fmla="*/ 6250 4627 1"/>
                <a:gd name="G1" fmla="*/ G0 1 21600"/>
                <a:gd name="G2" fmla="*/ 6250 8485 1"/>
                <a:gd name="G3" fmla="*/ G2 1 21600"/>
                <a:gd name="G4" fmla="*/ 6250 16702 1"/>
                <a:gd name="G5" fmla="*/ G4 1 21600"/>
                <a:gd name="G6" fmla="*/ 6250 14522 1"/>
                <a:gd name="G7" fmla="*/ G6 1 21600"/>
                <a:gd name="G8" fmla="*/ 4809 6320 1"/>
                <a:gd name="G9" fmla="*/ G8 1 21600"/>
                <a:gd name="G10" fmla="*/ 4809 8615 1"/>
                <a:gd name="G11" fmla="*/ G10 1 21600"/>
                <a:gd name="G12" fmla="*/ 4809 13937 1"/>
                <a:gd name="G13" fmla="*/ G12 1 21600"/>
                <a:gd name="G14" fmla="*/ 4809 13290 1"/>
                <a:gd name="G15" fmla="*/ G14 1 21600"/>
                <a:gd name="G16" fmla="+- 4809 0 0"/>
                <a:gd name="G17" fmla="+- 6250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FF0000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>
              <a:lvl1pPr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altLang="en-US" sz="1600" b="1">
                  <a:solidFill>
                    <a:srgbClr val="FFFF00"/>
                  </a:solidFill>
                  <a:ea typeface="MS PGothic" panose="020B0600070205080204" pitchFamily="34" charset="-128"/>
                </a:rPr>
                <a:t>Critical</a:t>
              </a:r>
              <a:br>
                <a:rPr lang="en-US" altLang="en-US" sz="1600" b="1">
                  <a:solidFill>
                    <a:srgbClr val="FFFF00"/>
                  </a:solidFill>
                  <a:ea typeface="MS PGothic" panose="020B0600070205080204" pitchFamily="34" charset="-128"/>
                </a:rPr>
              </a:br>
              <a:r>
                <a:rPr lang="en-US" altLang="en-US" sz="1600" b="1">
                  <a:solidFill>
                    <a:srgbClr val="FFFF00"/>
                  </a:solidFill>
                  <a:ea typeface="MS PGothic" panose="020B0600070205080204" pitchFamily="34" charset="-128"/>
                </a:rPr>
                <a:t>Control</a:t>
              </a:r>
              <a:br>
                <a:rPr lang="en-US" altLang="en-US" sz="1600" b="1">
                  <a:solidFill>
                    <a:srgbClr val="FFFF00"/>
                  </a:solidFill>
                  <a:ea typeface="MS PGothic" panose="020B0600070205080204" pitchFamily="34" charset="-128"/>
                </a:rPr>
              </a:br>
              <a:r>
                <a:rPr lang="en-US" altLang="en-US" sz="1600" b="1">
                  <a:solidFill>
                    <a:srgbClr val="FFFF00"/>
                  </a:solidFill>
                  <a:ea typeface="MS PGothic" panose="020B0600070205080204" pitchFamily="34" charset="-128"/>
                </a:rPr>
                <a:t>Point (CCP)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824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B8B90C-D3B7-4FDF-878B-9DA7278AC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A41063-D6A7-482C-99AC-3D1A43BC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13DE6569-1183-4CAC-A3B0-BB06F3A96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788" y="1143001"/>
            <a:ext cx="665321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Establish </a:t>
            </a:r>
            <a:r>
              <a:rPr lang="en-US" altLang="en-US" sz="2400" i="1" u="sng" dirty="0">
                <a:latin typeface="Calibri" panose="020F0502020204030204" pitchFamily="34" charset="0"/>
                <a:ea typeface="MS PGothic" panose="020B0600070205080204" pitchFamily="34" charset="-128"/>
              </a:rPr>
              <a:t>target levels</a:t>
            </a: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 and </a:t>
            </a:r>
            <a:r>
              <a:rPr lang="en-US" altLang="en-US" sz="2400" i="1" u="sng" dirty="0">
                <a:latin typeface="Calibri" panose="020F0502020204030204" pitchFamily="34" charset="0"/>
                <a:ea typeface="MS PGothic" panose="020B0600070205080204" pitchFamily="34" charset="-128"/>
              </a:rPr>
              <a:t>tolerance</a:t>
            </a: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 which must be  met to ensure each CCP is under control</a:t>
            </a:r>
          </a:p>
          <a:p>
            <a:pPr>
              <a:spcBef>
                <a:spcPts val="488"/>
              </a:spcBef>
            </a:pPr>
            <a:endParaRPr lang="en-US" altLang="en-US" sz="24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Specify the criteria which MUST be met to ensure that each hazard (which makes a Process Step a CCP) is in “control”.</a:t>
            </a:r>
          </a:p>
          <a:p>
            <a:pPr>
              <a:spcBef>
                <a:spcPts val="488"/>
              </a:spcBef>
            </a:pPr>
            <a:endParaRPr lang="en-US" altLang="en-US" sz="24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E.g. Heating  Temperature and time</a:t>
            </a:r>
          </a:p>
          <a:p>
            <a:pPr>
              <a:spcBef>
                <a:spcPts val="488"/>
              </a:spcBef>
            </a:pPr>
            <a:endParaRPr lang="en-US" altLang="en-US" sz="24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Double seaming effectiveness</a:t>
            </a:r>
          </a:p>
          <a:p>
            <a:pPr>
              <a:spcBef>
                <a:spcPts val="488"/>
              </a:spcBef>
            </a:pPr>
            <a:endParaRPr lang="en-US" altLang="en-US" sz="24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ts val="488"/>
              </a:spcBef>
            </a:pPr>
            <a:endParaRPr lang="en-US" altLang="en-US" sz="24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64EB517-F366-45D6-BDC2-0BD880B88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228" y="489748"/>
            <a:ext cx="72628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spcBef>
                <a:spcPts val="1400"/>
              </a:spcBef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Establish Critical Limit(s) :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0D563AD-291E-4DD3-81FA-A3B2D6982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143000"/>
            <a:ext cx="202088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82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371576-6933-4F54-9C2B-9582EBFE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DC275E-7DF6-4E51-A129-C3DD00FA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80CBA3C-F5F9-4949-BD33-00A86831A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2" y="1178805"/>
            <a:ext cx="8232775" cy="609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39700" indent="-139700"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 marL="657225" indent="-341313"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50000"/>
              </a:lnSpc>
              <a:spcAft>
                <a:spcPts val="375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Establish a </a:t>
            </a:r>
            <a:r>
              <a:rPr lang="en-US" altLang="en-US" sz="2400" i="1" u="sng" dirty="0">
                <a:latin typeface="Calibri" panose="020F0502020204030204" pitchFamily="34" charset="0"/>
                <a:ea typeface="MS PGothic" panose="020B0600070205080204" pitchFamily="34" charset="-128"/>
              </a:rPr>
              <a:t>monitoring system</a:t>
            </a: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 to </a:t>
            </a:r>
            <a:r>
              <a:rPr lang="en-US" altLang="en-US" sz="2400" i="1" u="sng" dirty="0">
                <a:latin typeface="Calibri" panose="020F0502020204030204" pitchFamily="34" charset="0"/>
                <a:ea typeface="MS PGothic" panose="020B0600070205080204" pitchFamily="34" charset="-128"/>
              </a:rPr>
              <a:t>ensure control </a:t>
            </a: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of the CCP by </a:t>
            </a:r>
            <a:r>
              <a:rPr lang="en-US" altLang="en-US" sz="2400" i="1" u="sng" dirty="0">
                <a:latin typeface="Calibri" panose="020F0502020204030204" pitchFamily="34" charset="0"/>
                <a:ea typeface="MS PGothic" panose="020B0600070205080204" pitchFamily="34" charset="-128"/>
              </a:rPr>
              <a:t>scheduled testing</a:t>
            </a: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 or  observations.</a:t>
            </a:r>
          </a:p>
          <a:p>
            <a:pPr>
              <a:lnSpc>
                <a:spcPct val="150000"/>
              </a:lnSpc>
              <a:spcAft>
                <a:spcPts val="375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Establish </a:t>
            </a:r>
            <a:r>
              <a:rPr lang="en-US" altLang="en-US" sz="2400" i="1" u="sng" dirty="0">
                <a:latin typeface="Calibri" panose="020F0502020204030204" pitchFamily="34" charset="0"/>
                <a:ea typeface="MS PGothic" panose="020B0600070205080204" pitchFamily="34" charset="-128"/>
              </a:rPr>
              <a:t>target levels</a:t>
            </a: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 and </a:t>
            </a:r>
            <a:r>
              <a:rPr lang="en-US" altLang="en-US" sz="2400" i="1" u="sng" dirty="0">
                <a:latin typeface="Calibri" panose="020F0502020204030204" pitchFamily="34" charset="0"/>
                <a:ea typeface="MS PGothic" panose="020B0600070205080204" pitchFamily="34" charset="-128"/>
              </a:rPr>
              <a:t>tolerance</a:t>
            </a: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 which must be  met to ensure each CCP is under control.</a:t>
            </a:r>
          </a:p>
          <a:p>
            <a:pPr>
              <a:lnSpc>
                <a:spcPct val="150000"/>
              </a:lnSpc>
              <a:spcAft>
                <a:spcPts val="375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Calibri" panose="020F0502020204030204" pitchFamily="34" charset="0"/>
                <a:ea typeface="MS PGothic" panose="020B0600070205080204" pitchFamily="34" charset="-128"/>
              </a:rPr>
              <a:t>Monitoring Procedures:</a:t>
            </a:r>
          </a:p>
          <a:p>
            <a:pPr lvl="1">
              <a:spcAft>
                <a:spcPts val="375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What?</a:t>
            </a:r>
          </a:p>
          <a:p>
            <a:pPr lvl="1">
              <a:spcAft>
                <a:spcPts val="375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When?</a:t>
            </a:r>
          </a:p>
          <a:p>
            <a:pPr lvl="1">
              <a:spcAft>
                <a:spcPts val="375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Where?</a:t>
            </a:r>
          </a:p>
          <a:p>
            <a:pPr lvl="1">
              <a:spcAft>
                <a:spcPts val="375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How?</a:t>
            </a:r>
          </a:p>
          <a:p>
            <a:pPr lvl="1">
              <a:spcAft>
                <a:spcPts val="375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Who?</a:t>
            </a:r>
          </a:p>
          <a:p>
            <a:pPr>
              <a:lnSpc>
                <a:spcPct val="150000"/>
              </a:lnSpc>
              <a:spcAft>
                <a:spcPts val="375"/>
              </a:spcAft>
            </a:pPr>
            <a:endParaRPr lang="en-US" altLang="en-US" sz="24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50000"/>
              </a:lnSpc>
              <a:spcAft>
                <a:spcPts val="375"/>
              </a:spcAft>
            </a:pPr>
            <a:endParaRPr lang="en-US" altLang="en-US" sz="24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3A11C7A-1187-4962-B942-9057A2D05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0735" y="547230"/>
            <a:ext cx="5435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spcBef>
                <a:spcPts val="1400"/>
              </a:spcBef>
            </a:pPr>
            <a: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Establish a Monitoring system</a:t>
            </a:r>
          </a:p>
        </p:txBody>
      </p:sp>
    </p:spTree>
    <p:extLst>
      <p:ext uri="{BB962C8B-B14F-4D97-AF65-F5344CB8AC3E}">
        <p14:creationId xmlns:p14="http://schemas.microsoft.com/office/powerpoint/2010/main" val="152615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D7A99D-6B07-4976-AA92-2AB592F1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D99C13-31D9-4FF1-9D82-BE2D71F5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C177F2-C5B1-41AD-A26E-CE6EF39E6095}"/>
              </a:ext>
            </a:extLst>
          </p:cNvPr>
          <p:cNvSpPr/>
          <p:nvPr/>
        </p:nvSpPr>
        <p:spPr>
          <a:xfrm>
            <a:off x="2959690" y="521301"/>
            <a:ext cx="5787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Establish Corrective Action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C6317AB-816E-4A1B-A90E-32E06AEC2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550" y="1044521"/>
            <a:ext cx="7708900" cy="21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 indent="-28416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spcAft>
                <a:spcPts val="375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 Establish </a:t>
            </a:r>
            <a:r>
              <a:rPr lang="en-US" altLang="en-US" sz="2400" i="1" u="sng" dirty="0">
                <a:latin typeface="Calibri" panose="020F0502020204030204" pitchFamily="34" charset="0"/>
                <a:ea typeface="MS PGothic" panose="020B0600070205080204" pitchFamily="34" charset="-128"/>
              </a:rPr>
              <a:t>corrective action</a:t>
            </a: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, when a CCP is moving out of control.</a:t>
            </a:r>
          </a:p>
          <a:p>
            <a:pPr lvl="1">
              <a:spcAft>
                <a:spcPts val="375"/>
              </a:spcAft>
              <a:buClr>
                <a:srgbClr val="002060"/>
              </a:buClr>
              <a:buFont typeface="Arial" panose="020B0604020202020204" pitchFamily="34" charset="0"/>
              <a:buChar char="–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 Adjust the process to bring back under control</a:t>
            </a:r>
          </a:p>
          <a:p>
            <a:pPr lvl="1">
              <a:spcAft>
                <a:spcPts val="375"/>
              </a:spcAft>
              <a:buClr>
                <a:srgbClr val="002060"/>
              </a:buClr>
              <a:buFont typeface="Arial" panose="020B0604020202020204" pitchFamily="34" charset="0"/>
              <a:buChar char="–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 Action plan for non conforming material</a:t>
            </a:r>
          </a:p>
          <a:p>
            <a:pPr>
              <a:spcBef>
                <a:spcPts val="488"/>
              </a:spcBef>
            </a:pPr>
            <a:endParaRPr lang="en-US" altLang="en-US" sz="24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39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6AF951-44EA-40A9-A88E-34CE80C36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BBD6D3-11FC-42B9-87C8-6225A54C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7FA1854-E84A-4114-9153-6887D8686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279400"/>
            <a:ext cx="102997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spcBef>
                <a:spcPts val="1400"/>
              </a:spcBef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Establish Verification Procedures :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0EDCAF9-FB29-44FC-AB14-4E3DFC7B1D94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1279525" y="1352550"/>
            <a:ext cx="102997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Establish Verification Procedures, consisting of:</a:t>
            </a:r>
          </a:p>
          <a:p>
            <a:pPr marL="457200"/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- Verification of Monitoring</a:t>
            </a:r>
          </a:p>
          <a:p>
            <a:pPr marL="457200"/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- Verification of Corrective Action</a:t>
            </a:r>
          </a:p>
          <a:p>
            <a:pPr marL="457200">
              <a:spcBef>
                <a:spcPts val="488"/>
              </a:spcBef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Make practical plans for checking</a:t>
            </a:r>
          </a:p>
          <a:p>
            <a:pPr indent="0">
              <a:spcBef>
                <a:spcPts val="488"/>
              </a:spcBef>
              <a:buNone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whether the HACCP Plan is working</a:t>
            </a:r>
          </a:p>
          <a:p>
            <a:pPr indent="0">
              <a:spcBef>
                <a:spcPts val="488"/>
              </a:spcBef>
              <a:buNone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or not.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A2E6A6E3-5D8A-42A8-AC54-08A793373634}"/>
              </a:ext>
            </a:extLst>
          </p:cNvPr>
          <p:cNvGrpSpPr>
            <a:grpSpLocks/>
          </p:cNvGrpSpPr>
          <p:nvPr/>
        </p:nvGrpSpPr>
        <p:grpSpPr bwMode="auto">
          <a:xfrm>
            <a:off x="7535538" y="1142083"/>
            <a:ext cx="3884613" cy="4113213"/>
            <a:chOff x="3072" y="1344"/>
            <a:chExt cx="2447" cy="2591"/>
          </a:xfrm>
        </p:grpSpPr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9A32EB21-F259-431E-86DD-A9CC4ED0A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344"/>
              <a:ext cx="2447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WordArt 6">
              <a:extLst>
                <a:ext uri="{FF2B5EF4-FFF2-40B4-BE49-F238E27FC236}">
                  <a16:creationId xmlns:a16="http://schemas.microsoft.com/office/drawing/2014/main" id="{74BE7642-46D0-4DF9-8D77-18BEFB6EAA0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20040000">
              <a:off x="3402" y="3159"/>
              <a:ext cx="890" cy="6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IN" sz="3600" b="1">
                  <a:solidFill>
                    <a:srgbClr val="FF0000"/>
                  </a:solidFill>
                  <a:latin typeface="Liberation Sans"/>
                </a:rPr>
                <a:t>DUE</a:t>
              </a:r>
            </a:p>
            <a:p>
              <a:pPr algn="ctr"/>
              <a:r>
                <a:rPr lang="en-IN" sz="3600" b="1">
                  <a:solidFill>
                    <a:srgbClr val="FF0000"/>
                  </a:solidFill>
                  <a:latin typeface="Liberation Sans"/>
                </a:rPr>
                <a:t>DILIGENCE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712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1CE0CC-06C4-40C7-B3A1-14A65D205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731" y="6327229"/>
            <a:ext cx="1567588" cy="433387"/>
          </a:xfrm>
        </p:spPr>
        <p:txBody>
          <a:bodyPr/>
          <a:lstStyle/>
          <a:p>
            <a:r>
              <a:rPr lang="en-US" dirty="0"/>
              <a:t>NABCB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57FFBC-D5C9-4225-99FF-A8AFE2223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34E47D8-C5B0-49C5-8238-F30D8BDCA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279400"/>
            <a:ext cx="102997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spcBef>
                <a:spcPts val="1400"/>
              </a:spcBef>
            </a:pPr>
            <a:r>
              <a:rPr lang="en-US" altLang="en-US" sz="2800" dirty="0">
                <a:latin typeface="Calibri" panose="020F0502020204030204" pitchFamily="34" charset="0"/>
                <a:ea typeface="MS PGothic" panose="020B0600070205080204" pitchFamily="34" charset="-128"/>
              </a:rPr>
              <a:t>Establish Documentation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9D101A9-590B-4730-8657-573005D0B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14600"/>
            <a:ext cx="78676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39700" indent="-139700"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spcAft>
                <a:spcPts val="375"/>
              </a:spcAft>
              <a:buClr>
                <a:srgbClr val="002060"/>
              </a:buClr>
              <a:buFont typeface="Wingdings" panose="05000000000000000000" pitchFamily="2" charset="2"/>
              <a:buChar char=""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Establish </a:t>
            </a:r>
            <a:r>
              <a:rPr lang="en-US" altLang="en-US" sz="2400" i="1" u="sng" dirty="0">
                <a:latin typeface="Calibri" panose="020F0502020204030204" pitchFamily="34" charset="0"/>
                <a:ea typeface="MS PGothic" panose="020B0600070205080204" pitchFamily="34" charset="-128"/>
              </a:rPr>
              <a:t>documentation</a:t>
            </a: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 concerning all</a:t>
            </a:r>
            <a:r>
              <a:rPr lang="en-US" altLang="en-US" sz="2400" i="1" u="sng" dirty="0">
                <a:latin typeface="Calibri" panose="020F0502020204030204" pitchFamily="34" charset="0"/>
                <a:ea typeface="MS PGothic" panose="020B0600070205080204" pitchFamily="34" charset="-128"/>
              </a:rPr>
              <a:t> procedures and records</a:t>
            </a: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789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5C92F8-3520-4133-901F-2EEEC5081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B1430B-AB69-4E35-950E-17E06A1D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CA1D75-7AB8-4584-8F32-1EB64891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70C0"/>
                </a:solidFill>
              </a:rPr>
              <a:t>What is ISO?</a:t>
            </a: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A30F74F-9DE5-4CCC-8AAF-F42FCD4502A7}"/>
              </a:ext>
            </a:extLst>
          </p:cNvPr>
          <p:cNvSpPr txBox="1">
            <a:spLocks noChangeArrowheads="1"/>
          </p:cNvSpPr>
          <p:nvPr/>
        </p:nvSpPr>
        <p:spPr>
          <a:xfrm>
            <a:off x="1279525" y="1630708"/>
            <a:ext cx="8613621" cy="3885046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6709" indent="-246709">
              <a:buClr>
                <a:srgbClr val="4D4D4D"/>
              </a:buClr>
              <a:buSzPct val="93000"/>
              <a:buFont typeface="Arial" panose="020B0604020202020204" pitchFamily="34" charset="0"/>
              <a:buBlip>
                <a:blip r:embed="rId2"/>
              </a:buBlip>
              <a:tabLst>
                <a:tab pos="640773" algn="l"/>
                <a:tab pos="1283780" algn="l"/>
                <a:tab pos="1926786" algn="l"/>
                <a:tab pos="2569792" algn="l"/>
                <a:tab pos="3212798" algn="l"/>
                <a:tab pos="3855804" algn="l"/>
                <a:tab pos="4498810" algn="l"/>
                <a:tab pos="5141816" algn="l"/>
                <a:tab pos="5784822" algn="l"/>
                <a:tab pos="6427828" algn="l"/>
                <a:tab pos="7070834" algn="l"/>
              </a:tabLst>
            </a:pPr>
            <a:r>
              <a:rPr lang="en-US" altLang="en-US" dirty="0"/>
              <a:t>The International Organization for Standardization (ISO) creates many different types of standards</a:t>
            </a:r>
          </a:p>
          <a:p>
            <a:pPr marL="529140" lvl="1" indent="-247825">
              <a:buClr>
                <a:srgbClr val="4D4D4D"/>
              </a:buClr>
              <a:buSzPct val="93000"/>
              <a:buFont typeface="Arial" panose="020B0604020202020204" pitchFamily="34" charset="0"/>
              <a:buBlip>
                <a:blip r:embed="rId3"/>
              </a:buBlip>
              <a:tabLst>
                <a:tab pos="640773" algn="l"/>
                <a:tab pos="1283780" algn="l"/>
                <a:tab pos="1926786" algn="l"/>
                <a:tab pos="2569792" algn="l"/>
                <a:tab pos="3212798" algn="l"/>
                <a:tab pos="3855804" algn="l"/>
                <a:tab pos="4498810" algn="l"/>
                <a:tab pos="5141816" algn="l"/>
                <a:tab pos="5784822" algn="l"/>
                <a:tab pos="6427828" algn="l"/>
                <a:tab pos="7070834" algn="l"/>
              </a:tabLst>
            </a:pPr>
            <a:r>
              <a:rPr lang="en-US" altLang="en-US" dirty="0"/>
              <a:t>ISO is made up of standards institutes from 154 different countries</a:t>
            </a:r>
          </a:p>
          <a:p>
            <a:pPr marL="529140" lvl="1" indent="-247825">
              <a:buClr>
                <a:srgbClr val="4D4D4D"/>
              </a:buClr>
              <a:buSzPct val="93000"/>
              <a:buFont typeface="Arial" panose="020B0604020202020204" pitchFamily="34" charset="0"/>
              <a:buBlip>
                <a:blip r:embed="rId3"/>
              </a:buBlip>
              <a:tabLst>
                <a:tab pos="640773" algn="l"/>
                <a:tab pos="1283780" algn="l"/>
                <a:tab pos="1926786" algn="l"/>
                <a:tab pos="2569792" algn="l"/>
                <a:tab pos="3212798" algn="l"/>
                <a:tab pos="3855804" algn="l"/>
                <a:tab pos="4498810" algn="l"/>
                <a:tab pos="5141816" algn="l"/>
                <a:tab pos="5784822" algn="l"/>
                <a:tab pos="6427828" algn="l"/>
                <a:tab pos="7070834" algn="l"/>
              </a:tabLst>
            </a:pPr>
            <a:r>
              <a:rPr lang="en-US" altLang="en-US" dirty="0"/>
              <a:t>Member countries work together to develop and approve standards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245E479-4632-4C8D-98E0-D6673BF9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149" y="377728"/>
            <a:ext cx="1973782" cy="56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AFF8062B-C5B3-435A-A5FD-618759B1A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8149" y="1154736"/>
            <a:ext cx="1973782" cy="186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D4D4D"/>
                </a:solidFill>
                <a:latin typeface="Gill Sans" charset="0"/>
                <a:cs typeface="ヒラギノ明朝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D4D4D"/>
                </a:solidFill>
                <a:latin typeface="Gill Sans" charset="0"/>
                <a:cs typeface="ヒラギノ明朝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D4D4D"/>
                </a:solidFill>
                <a:latin typeface="Gill Sans" charset="0"/>
                <a:cs typeface="ヒラギノ明朝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D4D4D"/>
                </a:solidFill>
                <a:latin typeface="Gill Sans" charset="0"/>
                <a:cs typeface="ヒラギノ明朝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D4D4D"/>
                </a:solidFill>
                <a:latin typeface="Gill Sans" charset="0"/>
                <a:cs typeface="ヒラギノ明朝 ProN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D4D4D"/>
                </a:solidFill>
                <a:latin typeface="Gill Sans" charset="0"/>
                <a:cs typeface="ヒラギノ明朝 ProN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D4D4D"/>
                </a:solidFill>
                <a:latin typeface="Gill Sans" charset="0"/>
                <a:cs typeface="ヒラギノ明朝 ProN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D4D4D"/>
                </a:solidFill>
                <a:latin typeface="Gill Sans" charset="0"/>
                <a:cs typeface="ヒラギノ明朝 ProN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D4D4D"/>
                </a:solidFill>
                <a:latin typeface="Gill Sans" charset="0"/>
                <a:cs typeface="ヒラギノ明朝 ProN W3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250" dirty="0">
                <a:cs typeface="Gill Sans" charset="0"/>
              </a:rPr>
              <a:t>International Standards for Business, Government and Society</a:t>
            </a:r>
          </a:p>
          <a:p>
            <a:pPr algn="ctr">
              <a:buClrTx/>
              <a:buFontTx/>
              <a:buNone/>
            </a:pPr>
            <a:r>
              <a:rPr lang="en-US" altLang="en-US" sz="1266" u="sng" dirty="0">
                <a:solidFill>
                  <a:srgbClr val="009999"/>
                </a:solidFill>
                <a:cs typeface="Gill Sans" charset="0"/>
                <a:hlinkClick r:id="rId5"/>
              </a:rPr>
              <a:t>www.iso.ch</a:t>
            </a:r>
          </a:p>
        </p:txBody>
      </p:sp>
    </p:spTree>
    <p:extLst>
      <p:ext uri="{BB962C8B-B14F-4D97-AF65-F5344CB8AC3E}">
        <p14:creationId xmlns:p14="http://schemas.microsoft.com/office/powerpoint/2010/main" val="288271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8BFCD-5197-46B2-9C82-DDEC0EA7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4E7570-A3D5-44D5-9EB0-A8BB8AAE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B93FDF-C70E-4228-B18A-61BC3DE6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70C0"/>
                </a:solidFill>
              </a:rPr>
              <a:t>What is ISO 22000?</a:t>
            </a: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773E722-6FED-4245-AABC-9E6392B840AA}"/>
              </a:ext>
            </a:extLst>
          </p:cNvPr>
          <p:cNvSpPr txBox="1">
            <a:spLocks noChangeArrowheads="1"/>
          </p:cNvSpPr>
          <p:nvPr/>
        </p:nvSpPr>
        <p:spPr>
          <a:xfrm>
            <a:off x="1899777" y="1781915"/>
            <a:ext cx="8323875" cy="3876115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6709" indent="-246709">
              <a:buClr>
                <a:srgbClr val="4D4D4D"/>
              </a:buClr>
              <a:buSzPct val="93000"/>
              <a:buFont typeface="Arial" panose="020B0604020202020204" pitchFamily="34" charset="0"/>
              <a:buBlip>
                <a:blip r:embed="rId2"/>
              </a:buBlip>
              <a:tabLst>
                <a:tab pos="640773" algn="l"/>
                <a:tab pos="1283780" algn="l"/>
                <a:tab pos="1926786" algn="l"/>
                <a:tab pos="2569792" algn="l"/>
                <a:tab pos="3212798" algn="l"/>
                <a:tab pos="3855804" algn="l"/>
                <a:tab pos="4498810" algn="l"/>
                <a:tab pos="5141816" algn="l"/>
                <a:tab pos="5784822" algn="l"/>
                <a:tab pos="6427828" algn="l"/>
                <a:tab pos="7070834" algn="l"/>
              </a:tabLst>
            </a:pPr>
            <a:r>
              <a:rPr lang="en-US" altLang="en-US"/>
              <a:t>It is a Food Safety Management System (FSMS) that uses a management systems approach as well as a HACCP process.</a:t>
            </a:r>
          </a:p>
          <a:p>
            <a:pPr marL="246709" indent="-246709">
              <a:buClr>
                <a:srgbClr val="4D4D4D"/>
              </a:buClr>
              <a:buSzPct val="93000"/>
              <a:buFont typeface="Arial" panose="020B0604020202020204" pitchFamily="34" charset="0"/>
              <a:buBlip>
                <a:blip r:embed="rId2"/>
              </a:buBlip>
              <a:tabLst>
                <a:tab pos="640773" algn="l"/>
                <a:tab pos="1283780" algn="l"/>
                <a:tab pos="1926786" algn="l"/>
                <a:tab pos="2569792" algn="l"/>
                <a:tab pos="3212798" algn="l"/>
                <a:tab pos="3855804" algn="l"/>
                <a:tab pos="4498810" algn="l"/>
                <a:tab pos="5141816" algn="l"/>
                <a:tab pos="5784822" algn="l"/>
                <a:tab pos="6427828" algn="l"/>
                <a:tab pos="7070834" algn="l"/>
              </a:tabLst>
            </a:pPr>
            <a:r>
              <a:rPr lang="en-US" altLang="en-US"/>
              <a:t>The goal of ISO 22000 is to provide one internationally recognized standard for a food safety management system that can be applied to any organization in the food chain.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691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B6C4A0-6C89-4087-BDEB-E0C3982A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6E639-0C62-4188-A225-C1A15D78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BA6871-B43D-4DE7-88F5-0428034E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Biological Hazards </a:t>
            </a:r>
            <a:b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42306C-E9CB-4C0A-A9AD-5B15C78D1E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  <a:t>Biological hazards are organisms, or substances produced by organisms, that pose a threat to human health. They are a major concern in food processing because they cause most food borne illness outbreaks. </a:t>
            </a:r>
          </a:p>
          <a:p>
            <a:pPr algn="just">
              <a:lnSpc>
                <a:spcPct val="100000"/>
              </a:lnSpc>
            </a:pP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just">
              <a:lnSpc>
                <a:spcPct val="100000"/>
              </a:lnSpc>
            </a:pPr>
            <a:r>
              <a:rPr lang="en-US" altLang="en-US" b="1" dirty="0">
                <a:latin typeface="Calibri" panose="020F0502020204030204" pitchFamily="34" charset="0"/>
                <a:ea typeface="MS PGothic" panose="020B0600070205080204" pitchFamily="34" charset="-128"/>
              </a:rPr>
              <a:t>Major biological hazards include </a:t>
            </a:r>
            <a: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  <a:t>– </a:t>
            </a:r>
          </a:p>
          <a:p>
            <a:pPr algn="just">
              <a:lnSpc>
                <a:spcPct val="100000"/>
              </a:lnSpc>
              <a:buFont typeface="StarSymbol" charset="0"/>
              <a:buChar char="-"/>
            </a:pPr>
            <a:r>
              <a:rPr lang="en-US" altLang="en-US" b="1" dirty="0">
                <a:latin typeface="Calibri" panose="020F0502020204030204" pitchFamily="34" charset="0"/>
                <a:ea typeface="MS PGothic" panose="020B0600070205080204" pitchFamily="34" charset="-128"/>
              </a:rPr>
              <a:t>Bacteria </a:t>
            </a:r>
            <a: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  <a:t>ex: Salmonella spp., Enterohaemorrhagic Escherichia coli, Listeria monocytogenes, Staphylococcus aureus, Clostridium botulinum</a:t>
            </a:r>
          </a:p>
          <a:p>
            <a:pPr algn="just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  <a:t>-     </a:t>
            </a:r>
            <a:r>
              <a:rPr lang="en-US" altLang="en-US" b="1" dirty="0">
                <a:latin typeface="Calibri" panose="020F0502020204030204" pitchFamily="34" charset="0"/>
                <a:ea typeface="MS PGothic" panose="020B0600070205080204" pitchFamily="34" charset="-128"/>
              </a:rPr>
              <a:t>Yeast &amp; Mold </a:t>
            </a:r>
            <a: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  <a:t>ex: Candida, Aspergillus </a:t>
            </a:r>
            <a:r>
              <a:rPr lang="en-US" altLang="en-US" dirty="0" err="1">
                <a:latin typeface="Calibri" panose="020F0502020204030204" pitchFamily="34" charset="0"/>
                <a:ea typeface="MS PGothic" panose="020B0600070205080204" pitchFamily="34" charset="-128"/>
              </a:rPr>
              <a:t>sp</a:t>
            </a:r>
            <a: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  <a:t>, </a:t>
            </a:r>
            <a:r>
              <a:rPr lang="en-US" altLang="en-US" dirty="0" err="1">
                <a:latin typeface="Calibri" panose="020F0502020204030204" pitchFamily="34" charset="0"/>
                <a:ea typeface="MS PGothic" panose="020B0600070205080204" pitchFamily="34" charset="-128"/>
              </a:rPr>
              <a:t>Helicosporium</a:t>
            </a:r>
            <a: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245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1ABC5B-2942-4623-A0CD-97C8D9723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04C370-9FDB-4EF4-94DD-1502D2AC9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E2E5DF-C1A3-4C7E-B2C9-AC998774C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70C0"/>
                </a:solidFill>
              </a:rPr>
              <a:t>What is FS22000?</a:t>
            </a: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A24D6F-85FB-4111-AEC2-5E8FC9A6F4F8}"/>
              </a:ext>
            </a:extLst>
          </p:cNvPr>
          <p:cNvSpPr txBox="1">
            <a:spLocks noChangeArrowheads="1"/>
          </p:cNvSpPr>
          <p:nvPr/>
        </p:nvSpPr>
        <p:spPr>
          <a:xfrm>
            <a:off x="1755228" y="1740812"/>
            <a:ext cx="9515027" cy="226932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6709" indent="-246709">
              <a:buClr>
                <a:srgbClr val="4D4D4D"/>
              </a:buClr>
              <a:buSzPct val="93000"/>
              <a:buFont typeface="Arial" panose="020B0604020202020204" pitchFamily="34" charset="0"/>
              <a:buBlip>
                <a:blip r:embed="rId2"/>
              </a:buBlip>
              <a:tabLst>
                <a:tab pos="640773" algn="l"/>
                <a:tab pos="1283780" algn="l"/>
                <a:tab pos="1926786" algn="l"/>
                <a:tab pos="2569792" algn="l"/>
                <a:tab pos="3212798" algn="l"/>
                <a:tab pos="3855804" algn="l"/>
                <a:tab pos="4498810" algn="l"/>
                <a:tab pos="5141816" algn="l"/>
                <a:tab pos="5784822" algn="l"/>
                <a:tab pos="6427828" algn="l"/>
                <a:tab pos="7070834" algn="l"/>
              </a:tabLst>
            </a:pPr>
            <a:r>
              <a:rPr lang="en-US" altLang="en-US" dirty="0"/>
              <a:t>FS22000 is a Food Safety Certification Scheme that uses ISO 22000 and PAS 220</a:t>
            </a:r>
          </a:p>
          <a:p>
            <a:pPr marL="807107" lvl="2" indent="-247825">
              <a:buClr>
                <a:srgbClr val="4D4D4D"/>
              </a:buClr>
              <a:buSzPct val="93000"/>
              <a:buFont typeface="Arial" panose="020B0604020202020204" pitchFamily="34" charset="0"/>
              <a:buBlip>
                <a:blip r:embed="rId2"/>
              </a:buBlip>
              <a:tabLst>
                <a:tab pos="640773" algn="l"/>
                <a:tab pos="1283780" algn="l"/>
                <a:tab pos="1926786" algn="l"/>
                <a:tab pos="2569792" algn="l"/>
                <a:tab pos="3212798" algn="l"/>
                <a:tab pos="3855804" algn="l"/>
                <a:tab pos="4498810" algn="l"/>
                <a:tab pos="5141816" algn="l"/>
                <a:tab pos="5784822" algn="l"/>
                <a:tab pos="6427828" algn="l"/>
                <a:tab pos="7070834" algn="l"/>
              </a:tabLst>
            </a:pPr>
            <a:r>
              <a:rPr lang="en-US" altLang="en-US" dirty="0"/>
              <a:t>PAS 220 specifies requirements for Prerequisite Programs for food manufacturers</a:t>
            </a:r>
          </a:p>
          <a:p>
            <a:pPr marL="807107" lvl="2" indent="-247825">
              <a:buClr>
                <a:srgbClr val="4D4D4D"/>
              </a:buClr>
              <a:buSzPct val="93000"/>
              <a:buFont typeface="Arial" panose="020B0604020202020204" pitchFamily="34" charset="0"/>
              <a:buBlip>
                <a:blip r:embed="rId2"/>
              </a:buBlip>
              <a:tabLst>
                <a:tab pos="640773" algn="l"/>
                <a:tab pos="1283780" algn="l"/>
                <a:tab pos="1926786" algn="l"/>
                <a:tab pos="2569792" algn="l"/>
                <a:tab pos="3212798" algn="l"/>
                <a:tab pos="3855804" algn="l"/>
                <a:tab pos="4498810" algn="l"/>
                <a:tab pos="5141816" algn="l"/>
                <a:tab pos="5784822" algn="l"/>
                <a:tab pos="6427828" algn="l"/>
                <a:tab pos="7070834" algn="l"/>
              </a:tabLst>
            </a:pPr>
            <a:r>
              <a:rPr lang="en-US" altLang="en-US" dirty="0"/>
              <a:t>This document was added to ISO 22000 to create a system that could be benchmarked by the Global Food Safety Initiative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B9B255CC-76B3-49A5-B6A4-9B858D5A0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826" y="4514204"/>
            <a:ext cx="1850979" cy="130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1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D096B1-2BDA-42FE-A8CE-D8CB40F6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DCCCF8-5EAC-46F5-8B58-B31D44A69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9E7B41-6D43-4592-A989-B9B65760A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70C0"/>
                </a:solidFill>
              </a:rPr>
              <a:t>FS22000 or ISO 22000?</a:t>
            </a: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E42CCF7-EFBB-4C4E-8796-AA58752AAE82}"/>
              </a:ext>
            </a:extLst>
          </p:cNvPr>
          <p:cNvSpPr txBox="1">
            <a:spLocks noChangeArrowheads="1"/>
          </p:cNvSpPr>
          <p:nvPr/>
        </p:nvSpPr>
        <p:spPr>
          <a:xfrm>
            <a:off x="1279525" y="1597658"/>
            <a:ext cx="9065314" cy="3885046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14" indent="-61399">
              <a:buFont typeface="Arial" panose="020B0604020202020204" pitchFamily="34" charset="0"/>
              <a:buNone/>
              <a:tabLst>
                <a:tab pos="62514" algn="l"/>
                <a:tab pos="641890" algn="l"/>
                <a:tab pos="1284896" algn="l"/>
                <a:tab pos="1927902" algn="l"/>
                <a:tab pos="2570908" algn="l"/>
                <a:tab pos="3213914" algn="l"/>
                <a:tab pos="3856921" algn="l"/>
                <a:tab pos="4499927" algn="l"/>
                <a:tab pos="5142933" algn="l"/>
                <a:tab pos="5785939" algn="l"/>
                <a:tab pos="6428945" algn="l"/>
                <a:tab pos="7071951" algn="l"/>
              </a:tabLst>
            </a:pPr>
            <a:r>
              <a:rPr lang="en-US" altLang="en-US"/>
              <a:t>Manufacturers can choose ISO 22000 or FS22000</a:t>
            </a:r>
          </a:p>
          <a:p>
            <a:pPr marL="62514" lvl="1" indent="-61399">
              <a:buFont typeface="Arial" panose="020B0604020202020204" pitchFamily="34" charset="0"/>
              <a:buNone/>
              <a:tabLst>
                <a:tab pos="62514" algn="l"/>
                <a:tab pos="641890" algn="l"/>
                <a:tab pos="1284896" algn="l"/>
                <a:tab pos="1927902" algn="l"/>
                <a:tab pos="2570908" algn="l"/>
                <a:tab pos="3213914" algn="l"/>
                <a:tab pos="3856921" algn="l"/>
                <a:tab pos="4499927" algn="l"/>
                <a:tab pos="5142933" algn="l"/>
                <a:tab pos="5785939" algn="l"/>
                <a:tab pos="6428945" algn="l"/>
                <a:tab pos="7071951" algn="l"/>
              </a:tabLst>
            </a:pPr>
            <a:r>
              <a:rPr lang="en-US" altLang="en-US"/>
              <a:t>If your customers want a GFSI registration scheme then you will use FS22000</a:t>
            </a:r>
          </a:p>
          <a:p>
            <a:pPr marL="62514" lvl="1" indent="-61399">
              <a:buFont typeface="Arial" panose="020B0604020202020204" pitchFamily="34" charset="0"/>
              <a:buNone/>
              <a:tabLst>
                <a:tab pos="62514" algn="l"/>
                <a:tab pos="641890" algn="l"/>
                <a:tab pos="1284896" algn="l"/>
                <a:tab pos="1927902" algn="l"/>
                <a:tab pos="2570908" algn="l"/>
                <a:tab pos="3213914" algn="l"/>
                <a:tab pos="3856921" algn="l"/>
                <a:tab pos="4499927" algn="l"/>
                <a:tab pos="5142933" algn="l"/>
                <a:tab pos="5785939" algn="l"/>
                <a:tab pos="6428945" algn="l"/>
                <a:tab pos="7071951" algn="l"/>
              </a:tabLst>
            </a:pPr>
            <a:r>
              <a:rPr lang="en-US" altLang="en-US"/>
              <a:t>You will need to evaluate your market and determine which standard is most appropriate</a:t>
            </a:r>
          </a:p>
          <a:p>
            <a:pPr marL="62514" indent="-61399">
              <a:buFont typeface="Arial" panose="020B0604020202020204" pitchFamily="34" charset="0"/>
              <a:buNone/>
              <a:tabLst>
                <a:tab pos="62514" algn="l"/>
                <a:tab pos="641890" algn="l"/>
                <a:tab pos="1284896" algn="l"/>
                <a:tab pos="1927902" algn="l"/>
                <a:tab pos="2570908" algn="l"/>
                <a:tab pos="3213914" algn="l"/>
                <a:tab pos="3856921" algn="l"/>
                <a:tab pos="4499927" algn="l"/>
                <a:tab pos="5142933" algn="l"/>
                <a:tab pos="5785939" algn="l"/>
                <a:tab pos="6428945" algn="l"/>
                <a:tab pos="7071951" algn="l"/>
              </a:tabLst>
            </a:pPr>
            <a:r>
              <a:rPr lang="en-US" altLang="en-US"/>
              <a:t>FS22000 applies only to food manufacturer, so if you are not a manufacturer, you will use ISO 22000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145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91076A-1A5F-418B-9935-BF7B108C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70F395-6468-40DF-A2E0-7E0A965F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05ED79-B2DC-4C6C-9F37-F3B959CF7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dirty="0">
                <a:solidFill>
                  <a:srgbClr val="0070C0"/>
                </a:solidFill>
              </a:rPr>
              <a:t>Implementation Steps</a:t>
            </a:r>
            <a:br>
              <a:rPr lang="en-US" altLang="en-US" sz="3200" dirty="0">
                <a:solidFill>
                  <a:srgbClr val="0070C0"/>
                </a:solidFill>
              </a:rPr>
            </a:br>
            <a:r>
              <a:rPr lang="en-US" altLang="en-US" sz="3200" dirty="0">
                <a:solidFill>
                  <a:srgbClr val="0070C0"/>
                </a:solidFill>
              </a:rPr>
              <a:t>An overview....</a:t>
            </a: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458C4CC-597A-4D2D-8053-968AD97040CC}"/>
              </a:ext>
            </a:extLst>
          </p:cNvPr>
          <p:cNvSpPr txBox="1">
            <a:spLocks noChangeArrowheads="1"/>
          </p:cNvSpPr>
          <p:nvPr/>
        </p:nvSpPr>
        <p:spPr>
          <a:xfrm>
            <a:off x="2109097" y="1597658"/>
            <a:ext cx="8588281" cy="3876115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6709" indent="-246709">
              <a:buClr>
                <a:srgbClr val="4D4D4D"/>
              </a:buClr>
              <a:buSzPct val="93000"/>
              <a:buFont typeface="Arial" panose="020B0604020202020204" pitchFamily="34" charset="0"/>
              <a:buBlip>
                <a:blip r:embed="rId2"/>
              </a:buBlip>
              <a:tabLst>
                <a:tab pos="640773" algn="l"/>
                <a:tab pos="1283780" algn="l"/>
                <a:tab pos="1926786" algn="l"/>
                <a:tab pos="2569792" algn="l"/>
                <a:tab pos="3212798" algn="l"/>
                <a:tab pos="3855804" algn="l"/>
                <a:tab pos="4498810" algn="l"/>
                <a:tab pos="5141816" algn="l"/>
                <a:tab pos="5784822" algn="l"/>
                <a:tab pos="6427828" algn="l"/>
                <a:tab pos="7070834" algn="l"/>
              </a:tabLst>
            </a:pPr>
            <a:r>
              <a:rPr lang="en-US" altLang="en-US" dirty="0"/>
              <a:t>You will need to develop an implementation plan that covers:</a:t>
            </a:r>
          </a:p>
          <a:p>
            <a:pPr marL="529140" lvl="1" indent="-247825">
              <a:buClr>
                <a:srgbClr val="4D4D4D"/>
              </a:buClr>
              <a:buSzPct val="93000"/>
              <a:buFont typeface="Arial" panose="020B0604020202020204" pitchFamily="34" charset="0"/>
              <a:buBlip>
                <a:blip r:embed="rId3"/>
              </a:buBlip>
              <a:tabLst>
                <a:tab pos="640773" algn="l"/>
                <a:tab pos="1283780" algn="l"/>
                <a:tab pos="1926786" algn="l"/>
                <a:tab pos="2569792" algn="l"/>
                <a:tab pos="3212798" algn="l"/>
                <a:tab pos="3855804" algn="l"/>
                <a:tab pos="4498810" algn="l"/>
                <a:tab pos="5141816" algn="l"/>
                <a:tab pos="5784822" algn="l"/>
                <a:tab pos="6427828" algn="l"/>
                <a:tab pos="7070834" algn="l"/>
              </a:tabLst>
            </a:pPr>
            <a:r>
              <a:rPr lang="en-US" altLang="en-US" dirty="0"/>
              <a:t>Education on the requirements of the standard</a:t>
            </a:r>
          </a:p>
          <a:p>
            <a:pPr marL="529140" lvl="1" indent="-247825">
              <a:buClr>
                <a:srgbClr val="4D4D4D"/>
              </a:buClr>
              <a:buSzPct val="93000"/>
              <a:buFont typeface="Arial" panose="020B0604020202020204" pitchFamily="34" charset="0"/>
              <a:buBlip>
                <a:blip r:embed="rId3"/>
              </a:buBlip>
              <a:tabLst>
                <a:tab pos="640773" algn="l"/>
                <a:tab pos="1283780" algn="l"/>
                <a:tab pos="1926786" algn="l"/>
                <a:tab pos="2569792" algn="l"/>
                <a:tab pos="3212798" algn="l"/>
                <a:tab pos="3855804" algn="l"/>
                <a:tab pos="4498810" algn="l"/>
                <a:tab pos="5141816" algn="l"/>
                <a:tab pos="5784822" algn="l"/>
                <a:tab pos="6427828" algn="l"/>
                <a:tab pos="7070834" algn="l"/>
              </a:tabLst>
            </a:pPr>
            <a:r>
              <a:rPr lang="en-US" altLang="en-US" dirty="0"/>
              <a:t>A comparison of your current system to the requirements of ISO/FS22000 (Gap Analysis)</a:t>
            </a:r>
          </a:p>
          <a:p>
            <a:pPr marL="529140" lvl="1" indent="-247825">
              <a:buClr>
                <a:srgbClr val="4D4D4D"/>
              </a:buClr>
              <a:buSzPct val="93000"/>
              <a:buFont typeface="Arial" panose="020B0604020202020204" pitchFamily="34" charset="0"/>
              <a:buBlip>
                <a:blip r:embed="rId3"/>
              </a:buBlip>
              <a:tabLst>
                <a:tab pos="640773" algn="l"/>
                <a:tab pos="1283780" algn="l"/>
                <a:tab pos="1926786" algn="l"/>
                <a:tab pos="2569792" algn="l"/>
                <a:tab pos="3212798" algn="l"/>
                <a:tab pos="3855804" algn="l"/>
                <a:tab pos="4498810" algn="l"/>
                <a:tab pos="5141816" algn="l"/>
                <a:tab pos="5784822" algn="l"/>
                <a:tab pos="6427828" algn="l"/>
                <a:tab pos="7070834" algn="l"/>
              </a:tabLst>
            </a:pPr>
            <a:r>
              <a:rPr lang="en-US" altLang="en-US" dirty="0"/>
              <a:t>A timeline of implementation tasks identified by the Gap Analysis</a:t>
            </a:r>
          </a:p>
          <a:p>
            <a:pPr marL="529140" lvl="1" indent="-247825">
              <a:buClr>
                <a:srgbClr val="4D4D4D"/>
              </a:buClr>
              <a:buSzPct val="93000"/>
              <a:buFont typeface="Arial" panose="020B0604020202020204" pitchFamily="34" charset="0"/>
              <a:buBlip>
                <a:blip r:embed="rId3"/>
              </a:buBlip>
              <a:tabLst>
                <a:tab pos="640773" algn="l"/>
                <a:tab pos="1283780" algn="l"/>
                <a:tab pos="1926786" algn="l"/>
                <a:tab pos="2569792" algn="l"/>
                <a:tab pos="3212798" algn="l"/>
                <a:tab pos="3855804" algn="l"/>
                <a:tab pos="4498810" algn="l"/>
                <a:tab pos="5141816" algn="l"/>
                <a:tab pos="5784822" algn="l"/>
                <a:tab pos="6427828" algn="l"/>
                <a:tab pos="7070834" algn="l"/>
              </a:tabLst>
            </a:pPr>
            <a:r>
              <a:rPr lang="en-US" altLang="en-US" dirty="0"/>
              <a:t>Development of your HACCP plan</a:t>
            </a:r>
          </a:p>
          <a:p>
            <a:pPr marL="529140" lvl="1" indent="-247825">
              <a:buClr>
                <a:srgbClr val="4D4D4D"/>
              </a:buClr>
              <a:buSzPct val="93000"/>
              <a:buFont typeface="Arial" panose="020B0604020202020204" pitchFamily="34" charset="0"/>
              <a:buBlip>
                <a:blip r:embed="rId3"/>
              </a:buBlip>
              <a:tabLst>
                <a:tab pos="640773" algn="l"/>
                <a:tab pos="1283780" algn="l"/>
                <a:tab pos="1926786" algn="l"/>
                <a:tab pos="2569792" algn="l"/>
                <a:tab pos="3212798" algn="l"/>
                <a:tab pos="3855804" algn="l"/>
                <a:tab pos="4498810" algn="l"/>
                <a:tab pos="5141816" algn="l"/>
                <a:tab pos="5784822" algn="l"/>
                <a:tab pos="6427828" algn="l"/>
                <a:tab pos="7070834" algn="l"/>
              </a:tabLst>
            </a:pPr>
            <a:r>
              <a:rPr lang="en-US" altLang="en-US" dirty="0"/>
              <a:t>Documentation of your system</a:t>
            </a:r>
          </a:p>
        </p:txBody>
      </p:sp>
    </p:spTree>
    <p:extLst>
      <p:ext uri="{BB962C8B-B14F-4D97-AF65-F5344CB8AC3E}">
        <p14:creationId xmlns:p14="http://schemas.microsoft.com/office/powerpoint/2010/main" val="364961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8AF991-5B28-4F89-A0DF-8802D3657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D980CD-C5EA-4D73-9718-8B8016CD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2ED1EB1-2C24-424F-AC77-99B5C8337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525" y="279400"/>
            <a:ext cx="10299700" cy="765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altLang="en-US" sz="3000" dirty="0">
                <a:solidFill>
                  <a:srgbClr val="0070C0"/>
                </a:solidFill>
              </a:rPr>
              <a:t>WHAT IS CONFORMITY ASSESSMENT</a:t>
            </a:r>
            <a:endParaRPr lang="en-IN" sz="3000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6F2BF5-FDAC-48F4-BC19-2632EF535FA1}"/>
              </a:ext>
            </a:extLst>
          </p:cNvPr>
          <p:cNvSpPr/>
          <p:nvPr/>
        </p:nvSpPr>
        <p:spPr>
          <a:xfrm>
            <a:off x="1468790" y="1359946"/>
            <a:ext cx="72565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</a:rPr>
              <a:t>NABCB Accreditation : Benefits and Uses </a:t>
            </a:r>
            <a:br>
              <a:rPr lang="en-IN" sz="3200" b="1" dirty="0">
                <a:solidFill>
                  <a:srgbClr val="0070C0"/>
                </a:solidFill>
              </a:rPr>
            </a:br>
            <a:endParaRPr lang="en-IN" sz="3200" b="1" dirty="0"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550A6D-A83E-45F4-B5BE-6E01FCA55DAF}"/>
              </a:ext>
            </a:extLst>
          </p:cNvPr>
          <p:cNvSpPr/>
          <p:nvPr/>
        </p:nvSpPr>
        <p:spPr>
          <a:xfrm>
            <a:off x="496629" y="2256020"/>
            <a:ext cx="9867626" cy="1663548"/>
          </a:xfrm>
          <a:prstGeom prst="rect">
            <a:avLst/>
          </a:prstGeom>
          <a:solidFill>
            <a:srgbClr val="969496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process for demonstrating that specified requirements relating to a product, process, system, person or body are fulfilled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Conformity assessment helps customer to select products and services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513321-6CCF-49F9-AD10-2183295E5B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007" y="3919568"/>
            <a:ext cx="1656019" cy="1656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A2A871-96A4-4825-88ED-2F61BD03D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259" y="354449"/>
            <a:ext cx="1553899" cy="15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2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36D216-AAAB-433B-872D-0A1BE0088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4D7E95-BF5A-4CE6-ADE3-6B810556E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74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C9B1C2-8F01-4C5C-BB8A-D11FB5CE3B54}"/>
              </a:ext>
            </a:extLst>
          </p:cNvPr>
          <p:cNvGrpSpPr/>
          <p:nvPr/>
        </p:nvGrpSpPr>
        <p:grpSpPr>
          <a:xfrm>
            <a:off x="-13970" y="571998"/>
            <a:ext cx="6260534" cy="2515224"/>
            <a:chOff x="-112713" y="1142269"/>
            <a:chExt cx="6260534" cy="2515224"/>
          </a:xfrm>
        </p:grpSpPr>
        <p:sp>
          <p:nvSpPr>
            <p:cNvPr id="8" name="Rectangle: Folded Corner 7">
              <a:extLst>
                <a:ext uri="{FF2B5EF4-FFF2-40B4-BE49-F238E27FC236}">
                  <a16:creationId xmlns:a16="http://schemas.microsoft.com/office/drawing/2014/main" id="{ADDBFD3F-7243-4B48-9BF0-5565D3665A93}"/>
                </a:ext>
              </a:extLst>
            </p:cNvPr>
            <p:cNvSpPr/>
            <p:nvPr/>
          </p:nvSpPr>
          <p:spPr>
            <a:xfrm>
              <a:off x="724921" y="1754461"/>
              <a:ext cx="5422900" cy="1903032"/>
            </a:xfrm>
            <a:prstGeom prst="foldedCorner">
              <a:avLst/>
            </a:prstGeom>
            <a:solidFill>
              <a:srgbClr val="00206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I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Testing</a:t>
              </a:r>
              <a:endParaRPr lang="en-IN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/>
              <a:r>
                <a:rPr lang="en-IN" sz="2000" dirty="0">
                  <a:latin typeface="Arial" panose="020B0604020202020204" pitchFamily="34" charset="0"/>
                  <a:cs typeface="Arial" panose="020B0604020202020204" pitchFamily="34" charset="0"/>
                </a:rPr>
                <a:t>Determination of one or more characteristics of an object of conformity assessment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303117F-8C8C-4E8C-9E16-34A5A2361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12713" y="1142269"/>
              <a:ext cx="1223812" cy="115906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1F5A64-D56C-48B5-B6BA-AD2EE59A3A10}"/>
              </a:ext>
            </a:extLst>
          </p:cNvPr>
          <p:cNvGrpSpPr/>
          <p:nvPr/>
        </p:nvGrpSpPr>
        <p:grpSpPr>
          <a:xfrm>
            <a:off x="673100" y="3429000"/>
            <a:ext cx="5422900" cy="2660486"/>
            <a:chOff x="3272547" y="3589144"/>
            <a:chExt cx="5567839" cy="3116456"/>
          </a:xfrm>
        </p:grpSpPr>
        <p:sp>
          <p:nvSpPr>
            <p:cNvPr id="11" name="Rectangle: Folded Corner 10">
              <a:extLst>
                <a:ext uri="{FF2B5EF4-FFF2-40B4-BE49-F238E27FC236}">
                  <a16:creationId xmlns:a16="http://schemas.microsoft.com/office/drawing/2014/main" id="{448F267B-0751-4993-BDF7-3A1AD14300C5}"/>
                </a:ext>
              </a:extLst>
            </p:cNvPr>
            <p:cNvSpPr/>
            <p:nvPr/>
          </p:nvSpPr>
          <p:spPr>
            <a:xfrm>
              <a:off x="3417486" y="3589144"/>
              <a:ext cx="5422900" cy="3116456"/>
            </a:xfrm>
            <a:prstGeom prst="foldedCorner">
              <a:avLst/>
            </a:prstGeom>
            <a:solidFill>
              <a:srgbClr val="1B328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I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Inspection</a:t>
              </a:r>
              <a:endParaRPr lang="en-IN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/>
              <a:r>
                <a:rPr lang="en-IN" sz="2000" dirty="0">
                  <a:latin typeface="Arial" panose="020B0604020202020204" pitchFamily="34" charset="0"/>
                  <a:cs typeface="Arial" panose="020B0604020202020204" pitchFamily="34" charset="0"/>
                </a:rPr>
                <a:t>Examination of a product design, product, process or installation and determination of its conformity with specific requirements or, on the basis of professional judgement, with general requirements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DC5DD5-75B5-4E17-8907-307C927BD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2547" y="3589144"/>
              <a:ext cx="1267778" cy="1267778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BE86B8-3D5C-48EF-A79E-B51DA62365E4}"/>
              </a:ext>
            </a:extLst>
          </p:cNvPr>
          <p:cNvGrpSpPr/>
          <p:nvPr/>
        </p:nvGrpSpPr>
        <p:grpSpPr>
          <a:xfrm>
            <a:off x="6537494" y="890178"/>
            <a:ext cx="5559120" cy="2538822"/>
            <a:chOff x="6647016" y="1000424"/>
            <a:chExt cx="5559120" cy="2973940"/>
          </a:xfrm>
        </p:grpSpPr>
        <p:sp>
          <p:nvSpPr>
            <p:cNvPr id="14" name="Rectangle: Folded Corner 13">
              <a:extLst>
                <a:ext uri="{FF2B5EF4-FFF2-40B4-BE49-F238E27FC236}">
                  <a16:creationId xmlns:a16="http://schemas.microsoft.com/office/drawing/2014/main" id="{F6E07DA7-D28D-4780-8A03-BE8B4970B9B5}"/>
                </a:ext>
              </a:extLst>
            </p:cNvPr>
            <p:cNvSpPr/>
            <p:nvPr/>
          </p:nvSpPr>
          <p:spPr>
            <a:xfrm>
              <a:off x="6783236" y="1248183"/>
              <a:ext cx="5422900" cy="2726181"/>
            </a:xfrm>
            <a:prstGeom prst="foldedCorner">
              <a:avLst/>
            </a:prstGeom>
            <a:solidFill>
              <a:srgbClr val="3E4D79">
                <a:alpha val="8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I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Certification</a:t>
              </a:r>
              <a:endParaRPr lang="en-IN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/>
              <a:r>
                <a:rPr lang="en-IN" sz="2000" dirty="0">
                  <a:latin typeface="Arial" panose="020B0604020202020204" pitchFamily="34" charset="0"/>
                  <a:cs typeface="Arial" panose="020B0604020202020204" pitchFamily="34" charset="0"/>
                </a:rPr>
                <a:t>Third party assurance that: product (services), process, personnel, organization or management system conforms to specific requirements  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D59802C-01AE-49E3-B768-D3911F46F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7016" y="1000424"/>
              <a:ext cx="1301141" cy="1301141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9A8A8F-8C3B-45D7-AD24-FCE760E0C324}"/>
              </a:ext>
            </a:extLst>
          </p:cNvPr>
          <p:cNvGrpSpPr/>
          <p:nvPr/>
        </p:nvGrpSpPr>
        <p:grpSpPr>
          <a:xfrm>
            <a:off x="6537494" y="3601320"/>
            <a:ext cx="5559120" cy="2459842"/>
            <a:chOff x="6438751" y="3750009"/>
            <a:chExt cx="5559120" cy="2881424"/>
          </a:xfrm>
        </p:grpSpPr>
        <p:sp>
          <p:nvSpPr>
            <p:cNvPr id="17" name="Rectangle: Folded Corner 16">
              <a:extLst>
                <a:ext uri="{FF2B5EF4-FFF2-40B4-BE49-F238E27FC236}">
                  <a16:creationId xmlns:a16="http://schemas.microsoft.com/office/drawing/2014/main" id="{2C3B0722-DD95-47EE-98A4-BC98B0C2FA77}"/>
                </a:ext>
              </a:extLst>
            </p:cNvPr>
            <p:cNvSpPr/>
            <p:nvPr/>
          </p:nvSpPr>
          <p:spPr>
            <a:xfrm>
              <a:off x="6574971" y="3750009"/>
              <a:ext cx="5422900" cy="2881424"/>
            </a:xfrm>
            <a:prstGeom prst="foldedCorner">
              <a:avLst/>
            </a:prstGeom>
            <a:solidFill>
              <a:srgbClr val="375181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I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Validation &amp; Verification</a:t>
              </a:r>
            </a:p>
            <a:p>
              <a:pPr lvl="1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Confirmation of claim, through the provision of objective evidence, that the requirements for a specific intended future use or application/past have been fulfilled</a:t>
              </a:r>
              <a:endParaRPr lang="en-I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341E09E-9E56-4AC1-873D-D1BCCBEC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8751" y="3750009"/>
              <a:ext cx="1152525" cy="1152525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06E2D3-F0B0-4E39-BA55-8896ECBBB409}"/>
              </a:ext>
            </a:extLst>
          </p:cNvPr>
          <p:cNvSpPr txBox="1">
            <a:spLocks/>
          </p:cNvSpPr>
          <p:nvPr/>
        </p:nvSpPr>
        <p:spPr>
          <a:xfrm>
            <a:off x="1279525" y="433601"/>
            <a:ext cx="9638191" cy="550573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IN" sz="3200" dirty="0">
                <a:solidFill>
                  <a:schemeClr val="tx1"/>
                </a:solidFill>
              </a:rPr>
              <a:t>MAIN CONFORMITY ASSESSMENT ACTIVITIES</a:t>
            </a:r>
            <a:endParaRPr lang="en-IN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4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740415-CBA3-4D93-AFEB-E128FBC8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1869AB-2222-4368-93F2-A07B89361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91AECD-AA4F-41DC-8387-21069DC6AF2F}"/>
              </a:ext>
            </a:extLst>
          </p:cNvPr>
          <p:cNvSpPr txBox="1">
            <a:spLocks/>
          </p:cNvSpPr>
          <p:nvPr/>
        </p:nvSpPr>
        <p:spPr>
          <a:xfrm>
            <a:off x="1167788" y="156801"/>
            <a:ext cx="10390732" cy="584775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IN" sz="3200" dirty="0">
                <a:solidFill>
                  <a:schemeClr val="bg1"/>
                </a:solidFill>
              </a:rPr>
              <a:t>CONFORMITY ASSESSMENT</a:t>
            </a:r>
            <a:endParaRPr lang="en-IN" alt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4" descr="Image result for laboratory images">
            <a:extLst>
              <a:ext uri="{FF2B5EF4-FFF2-40B4-BE49-F238E27FC236}">
                <a16:creationId xmlns:a16="http://schemas.microsoft.com/office/drawing/2014/main" id="{2D0BD080-CB03-43EE-BEAC-1ABDAB3DD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5083" y="3785741"/>
            <a:ext cx="3697773" cy="213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laboratory images">
            <a:extLst>
              <a:ext uri="{FF2B5EF4-FFF2-40B4-BE49-F238E27FC236}">
                <a16:creationId xmlns:a16="http://schemas.microsoft.com/office/drawing/2014/main" id="{D61DE160-8B7C-4709-84C2-F07DFCAC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8867" y="3818535"/>
            <a:ext cx="3164269" cy="210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22430C-C14D-43C4-8165-C0CF897B2849}"/>
              </a:ext>
            </a:extLst>
          </p:cNvPr>
          <p:cNvSpPr/>
          <p:nvPr/>
        </p:nvSpPr>
        <p:spPr>
          <a:xfrm>
            <a:off x="1167788" y="1109722"/>
            <a:ext cx="9199084" cy="584775"/>
          </a:xfrm>
          <a:prstGeom prst="rect">
            <a:avLst/>
          </a:prstGeom>
          <a:gradFill flip="none" rotWithShape="1">
            <a:gsLst>
              <a:gs pos="56000">
                <a:schemeClr val="tx1">
                  <a:lumMod val="65000"/>
                  <a:lumOff val="35000"/>
                </a:schemeClr>
              </a:gs>
              <a:gs pos="97000">
                <a:schemeClr val="bg1">
                  <a:alpha val="43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Testing – </a:t>
            </a:r>
            <a:r>
              <a:rPr lang="en-IN" sz="3200" dirty="0">
                <a:solidFill>
                  <a:schemeClr val="bg1"/>
                </a:solidFill>
              </a:rPr>
              <a:t>It involves laboratories which undertake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346F24B2-D9CC-456E-9CBF-15738994BB8D}"/>
              </a:ext>
            </a:extLst>
          </p:cNvPr>
          <p:cNvSpPr txBox="1">
            <a:spLocks/>
          </p:cNvSpPr>
          <p:nvPr/>
        </p:nvSpPr>
        <p:spPr>
          <a:xfrm>
            <a:off x="8815320" y="64467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19091-8FC5-4F3C-B086-7125BFA46431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8A33933-EA27-44DD-9A5B-6063424A3615}"/>
              </a:ext>
            </a:extLst>
          </p:cNvPr>
          <p:cNvSpPr txBox="1">
            <a:spLocks/>
          </p:cNvSpPr>
          <p:nvPr/>
        </p:nvSpPr>
        <p:spPr>
          <a:xfrm>
            <a:off x="8815320" y="6446729"/>
            <a:ext cx="2743200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19091-8FC5-4F3C-B086-7125BFA46431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9E0490-4870-4C5E-81CE-25B5E44C58C0}"/>
              </a:ext>
            </a:extLst>
          </p:cNvPr>
          <p:cNvSpPr/>
          <p:nvPr/>
        </p:nvSpPr>
        <p:spPr>
          <a:xfrm>
            <a:off x="0" y="6310374"/>
            <a:ext cx="12251841" cy="547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9F7022A-1A20-4792-B549-8F9FB7C81A69}"/>
              </a:ext>
            </a:extLst>
          </p:cNvPr>
          <p:cNvSpPr txBox="1">
            <a:spLocks/>
          </p:cNvSpPr>
          <p:nvPr/>
        </p:nvSpPr>
        <p:spPr>
          <a:xfrm>
            <a:off x="8621279" y="6412492"/>
            <a:ext cx="27607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19091-8FC5-4F3C-B086-7125BFA46431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B6C4B1-1786-4302-94B4-D714C480E745}"/>
              </a:ext>
            </a:extLst>
          </p:cNvPr>
          <p:cNvSpPr/>
          <p:nvPr/>
        </p:nvSpPr>
        <p:spPr>
          <a:xfrm>
            <a:off x="10679" y="6341470"/>
            <a:ext cx="12269811" cy="501650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088DC7-853C-47A8-A0A2-09EABD833724}"/>
              </a:ext>
            </a:extLst>
          </p:cNvPr>
          <p:cNvGrpSpPr/>
          <p:nvPr/>
        </p:nvGrpSpPr>
        <p:grpSpPr>
          <a:xfrm>
            <a:off x="4704979" y="6375603"/>
            <a:ext cx="3320520" cy="433387"/>
            <a:chOff x="5403103" y="6322215"/>
            <a:chExt cx="3299463" cy="433387"/>
          </a:xfrm>
        </p:grpSpPr>
        <p:sp>
          <p:nvSpPr>
            <p:cNvPr id="16" name="Footer Placeholder 4">
              <a:extLst>
                <a:ext uri="{FF2B5EF4-FFF2-40B4-BE49-F238E27FC236}">
                  <a16:creationId xmlns:a16="http://schemas.microsoft.com/office/drawing/2014/main" id="{17355AC1-D831-4F3D-949B-B203F4CB8F6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770179" y="6322215"/>
              <a:ext cx="2932387" cy="43338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www.nabcb.qci.org.in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EA355D4-F8C6-47AA-9203-C01FA3D665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103" y="6336931"/>
              <a:ext cx="403953" cy="403953"/>
            </a:xfrm>
            <a:prstGeom prst="rect">
              <a:avLst/>
            </a:prstGeom>
          </p:spPr>
        </p:pic>
      </p:grp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A07BAF0-E572-4DB0-B5FA-AF4F589700E3}"/>
              </a:ext>
            </a:extLst>
          </p:cNvPr>
          <p:cNvSpPr txBox="1">
            <a:spLocks/>
          </p:cNvSpPr>
          <p:nvPr/>
        </p:nvSpPr>
        <p:spPr>
          <a:xfrm>
            <a:off x="198320" y="6378356"/>
            <a:ext cx="1577592" cy="4333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NABCB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7FD3CAC-05DE-404E-A6D6-3B7895CB35F4}"/>
              </a:ext>
            </a:extLst>
          </p:cNvPr>
          <p:cNvSpPr txBox="1">
            <a:spLocks/>
          </p:cNvSpPr>
          <p:nvPr/>
        </p:nvSpPr>
        <p:spPr>
          <a:xfrm>
            <a:off x="2808776" y="2071971"/>
            <a:ext cx="6654800" cy="12075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N" sz="2400" b="1" dirty="0"/>
              <a:t>Testing</a:t>
            </a:r>
            <a:r>
              <a:rPr lang="en-IN" sz="2400" dirty="0"/>
              <a:t> of products like food, drugs, toys etc</a:t>
            </a:r>
          </a:p>
          <a:p>
            <a:pPr algn="just"/>
            <a:r>
              <a:rPr lang="en-IN" sz="2400" b="1" dirty="0"/>
              <a:t>Calibration</a:t>
            </a:r>
            <a:r>
              <a:rPr lang="en-IN" sz="2400" dirty="0"/>
              <a:t> of items to SI units </a:t>
            </a:r>
          </a:p>
          <a:p>
            <a:pPr algn="just"/>
            <a:r>
              <a:rPr lang="en-IN" sz="2400" b="1" dirty="0"/>
              <a:t>Medical </a:t>
            </a:r>
            <a:r>
              <a:rPr lang="en-IN" sz="2400" dirty="0"/>
              <a:t>Laboratories which test blood, urine etc</a:t>
            </a:r>
          </a:p>
        </p:txBody>
      </p:sp>
    </p:spTree>
    <p:extLst>
      <p:ext uri="{BB962C8B-B14F-4D97-AF65-F5344CB8AC3E}">
        <p14:creationId xmlns:p14="http://schemas.microsoft.com/office/powerpoint/2010/main" val="314716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A0E6EC-8B55-41FD-B324-20517ADB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5C2A0-EC66-4453-BB3B-5DF651B7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1AC81B-10C8-4FF3-97CA-62239DBCBAAF}"/>
              </a:ext>
            </a:extLst>
          </p:cNvPr>
          <p:cNvSpPr txBox="1">
            <a:spLocks/>
          </p:cNvSpPr>
          <p:nvPr/>
        </p:nvSpPr>
        <p:spPr>
          <a:xfrm>
            <a:off x="1985794" y="490257"/>
            <a:ext cx="7959694" cy="400376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IN" sz="3200" dirty="0">
                <a:solidFill>
                  <a:schemeClr val="bg1"/>
                </a:solidFill>
              </a:rPr>
              <a:t>TYPES OF CERTIFICATIONS</a:t>
            </a:r>
            <a:endParaRPr lang="en-IN" alt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E7436F-5403-4017-BAA8-B719ED210F6F}"/>
              </a:ext>
            </a:extLst>
          </p:cNvPr>
          <p:cNvSpPr/>
          <p:nvPr/>
        </p:nvSpPr>
        <p:spPr>
          <a:xfrm>
            <a:off x="665982" y="1175681"/>
            <a:ext cx="2074998" cy="2491584"/>
          </a:xfrm>
          <a:prstGeom prst="rect">
            <a:avLst/>
          </a:prstGeom>
          <a:gradFill flip="none" rotWithShape="1">
            <a:gsLst>
              <a:gs pos="33000">
                <a:schemeClr val="accent2">
                  <a:lumMod val="20000"/>
                  <a:lumOff val="80000"/>
                </a:schemeClr>
              </a:gs>
              <a:gs pos="100000">
                <a:srgbClr val="F0F0F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E78852-0A29-4302-8FC7-02129D22D764}"/>
              </a:ext>
            </a:extLst>
          </p:cNvPr>
          <p:cNvGrpSpPr/>
          <p:nvPr/>
        </p:nvGrpSpPr>
        <p:grpSpPr>
          <a:xfrm>
            <a:off x="778482" y="1354859"/>
            <a:ext cx="1515205" cy="1919623"/>
            <a:chOff x="644967" y="1470547"/>
            <a:chExt cx="1937133" cy="283569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FF43938-24CD-4268-A9D3-181F60819BA1}"/>
                </a:ext>
              </a:extLst>
            </p:cNvPr>
            <p:cNvGrpSpPr/>
            <p:nvPr/>
          </p:nvGrpSpPr>
          <p:grpSpPr>
            <a:xfrm>
              <a:off x="785444" y="1470547"/>
              <a:ext cx="1796656" cy="1807000"/>
              <a:chOff x="3532410" y="3389541"/>
              <a:chExt cx="1796656" cy="158780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7F36E96-01BC-48B1-9336-F1518169A404}"/>
                  </a:ext>
                </a:extLst>
              </p:cNvPr>
              <p:cNvSpPr/>
              <p:nvPr/>
            </p:nvSpPr>
            <p:spPr>
              <a:xfrm>
                <a:off x="3532410" y="3389541"/>
                <a:ext cx="1796656" cy="158780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1270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155AC6-28C0-4CFD-8556-74ABBBFFC6DA}"/>
                  </a:ext>
                </a:extLst>
              </p:cNvPr>
              <p:cNvSpPr txBox="1"/>
              <p:nvPr/>
            </p:nvSpPr>
            <p:spPr>
              <a:xfrm>
                <a:off x="3703316" y="3827419"/>
                <a:ext cx="15873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b="1" dirty="0"/>
                  <a:t>Process certification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0EA56A-DC75-42ED-B47A-0E0FE3F6EE12}"/>
                </a:ext>
              </a:extLst>
            </p:cNvPr>
            <p:cNvSpPr txBox="1"/>
            <p:nvPr/>
          </p:nvSpPr>
          <p:spPr>
            <a:xfrm>
              <a:off x="644967" y="3641890"/>
              <a:ext cx="1796656" cy="664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Organic,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GlobalGAP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4D814A2-118C-4B83-A043-97900BBDB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37" y="4804642"/>
            <a:ext cx="786757" cy="6809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2A8FF10-D886-47C4-8707-EB26C4D591A0}"/>
              </a:ext>
            </a:extLst>
          </p:cNvPr>
          <p:cNvGrpSpPr/>
          <p:nvPr/>
        </p:nvGrpSpPr>
        <p:grpSpPr>
          <a:xfrm>
            <a:off x="3469815" y="1132966"/>
            <a:ext cx="2257590" cy="3018621"/>
            <a:chOff x="3189451" y="1148524"/>
            <a:chExt cx="2886246" cy="54356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39F9A96-1A4B-4495-8603-7D63D4B72811}"/>
                </a:ext>
              </a:extLst>
            </p:cNvPr>
            <p:cNvSpPr/>
            <p:nvPr/>
          </p:nvSpPr>
          <p:spPr>
            <a:xfrm>
              <a:off x="3263717" y="1148524"/>
              <a:ext cx="2811980" cy="5435600"/>
            </a:xfrm>
            <a:prstGeom prst="rect">
              <a:avLst/>
            </a:prstGeom>
            <a:gradFill>
              <a:gsLst>
                <a:gs pos="33000">
                  <a:schemeClr val="accent3">
                    <a:lumMod val="20000"/>
                    <a:lumOff val="80000"/>
                  </a:schemeClr>
                </a:gs>
                <a:gs pos="100000">
                  <a:srgbClr val="F0F0F0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BBBB85-3BEE-4741-A907-30EBF7163465}"/>
                </a:ext>
              </a:extLst>
            </p:cNvPr>
            <p:cNvSpPr txBox="1"/>
            <p:nvPr/>
          </p:nvSpPr>
          <p:spPr>
            <a:xfrm>
              <a:off x="3189451" y="3276408"/>
              <a:ext cx="2886246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Define competence in terms of knowledge and skills – evaluate – certify – Personnel (Yoga teachers, Welders, Crane operators)</a:t>
              </a:r>
              <a:r>
                <a:rPr lang="en-US" b="1" spc="600" dirty="0">
                  <a:latin typeface="Bebas Neue Bold" panose="020B0606020202050201" pitchFamily="34" charset="0"/>
                </a:rPr>
                <a:t> 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EF22321-0FE7-43C8-A9E8-62C7420D353D}"/>
                </a:ext>
              </a:extLst>
            </p:cNvPr>
            <p:cNvGrpSpPr/>
            <p:nvPr/>
          </p:nvGrpSpPr>
          <p:grpSpPr>
            <a:xfrm>
              <a:off x="3704360" y="1487411"/>
              <a:ext cx="1954074" cy="1807000"/>
              <a:chOff x="6729465" y="1753821"/>
              <a:chExt cx="1774609" cy="1648554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D89FAA4-28B7-4E25-A89B-AC8A40516784}"/>
                  </a:ext>
                </a:extLst>
              </p:cNvPr>
              <p:cNvSpPr/>
              <p:nvPr/>
            </p:nvSpPr>
            <p:spPr>
              <a:xfrm>
                <a:off x="6729465" y="1753821"/>
                <a:ext cx="1723438" cy="164855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innerShdw blurRad="114300" dist="762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5374BBF-96E0-4748-AC02-67E588F7D3B2}"/>
                  </a:ext>
                </a:extLst>
              </p:cNvPr>
              <p:cNvSpPr txBox="1"/>
              <p:nvPr/>
            </p:nvSpPr>
            <p:spPr>
              <a:xfrm>
                <a:off x="6787245" y="2252096"/>
                <a:ext cx="1716829" cy="1061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Personnel certification</a:t>
                </a:r>
                <a:endParaRPr lang="en-IN" b="1" dirty="0"/>
              </a:p>
            </p:txBody>
          </p: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D20D6D5C-7D68-46EE-BA52-C4988F2C4F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916" y="4863235"/>
            <a:ext cx="651353" cy="56371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ED3886A-3889-4FA0-8AEB-B0BE90261000}"/>
              </a:ext>
            </a:extLst>
          </p:cNvPr>
          <p:cNvGrpSpPr/>
          <p:nvPr/>
        </p:nvGrpSpPr>
        <p:grpSpPr>
          <a:xfrm>
            <a:off x="6451453" y="1132966"/>
            <a:ext cx="2202080" cy="3372933"/>
            <a:chOff x="6314672" y="1092200"/>
            <a:chExt cx="2537227" cy="54356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DCFF799-AC6E-4374-B089-029C64DE795F}"/>
                </a:ext>
              </a:extLst>
            </p:cNvPr>
            <p:cNvSpPr/>
            <p:nvPr/>
          </p:nvSpPr>
          <p:spPr>
            <a:xfrm>
              <a:off x="6314672" y="1092200"/>
              <a:ext cx="2537227" cy="5435600"/>
            </a:xfrm>
            <a:prstGeom prst="rect">
              <a:avLst/>
            </a:prstGeom>
            <a:gradFill>
              <a:gsLst>
                <a:gs pos="33000">
                  <a:schemeClr val="accent4">
                    <a:lumMod val="20000"/>
                    <a:lumOff val="80000"/>
                  </a:schemeClr>
                </a:gs>
                <a:gs pos="100000">
                  <a:srgbClr val="F0F0F0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2C3924-8FD4-453F-BB18-C3596BC65FA8}"/>
                </a:ext>
              </a:extLst>
            </p:cNvPr>
            <p:cNvSpPr txBox="1"/>
            <p:nvPr/>
          </p:nvSpPr>
          <p:spPr>
            <a:xfrm>
              <a:off x="6884351" y="3641890"/>
              <a:ext cx="1520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ISI Mark,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Agmark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7A6D036-9C42-4D12-B9EB-400489A45003}"/>
                </a:ext>
              </a:extLst>
            </p:cNvPr>
            <p:cNvGrpSpPr/>
            <p:nvPr/>
          </p:nvGrpSpPr>
          <p:grpSpPr>
            <a:xfrm>
              <a:off x="6646176" y="1526594"/>
              <a:ext cx="1897728" cy="1750953"/>
              <a:chOff x="3532410" y="457200"/>
              <a:chExt cx="1686200" cy="1541416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5BC1BC09-BD97-4421-BA8E-547CA6B9DD6A}"/>
                  </a:ext>
                </a:extLst>
              </p:cNvPr>
              <p:cNvSpPr/>
              <p:nvPr/>
            </p:nvSpPr>
            <p:spPr>
              <a:xfrm>
                <a:off x="3532410" y="457200"/>
                <a:ext cx="1686200" cy="15414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1270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FDD712E-26B9-492A-AFB0-74F866E927B1}"/>
                  </a:ext>
                </a:extLst>
              </p:cNvPr>
              <p:cNvSpPr txBox="1"/>
              <p:nvPr/>
            </p:nvSpPr>
            <p:spPr>
              <a:xfrm>
                <a:off x="3611876" y="875214"/>
                <a:ext cx="15865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Product certification</a:t>
                </a:r>
                <a:endParaRPr lang="en-IN" b="1" dirty="0"/>
              </a:p>
            </p:txBody>
          </p:sp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A4D89752-7CBA-411E-B62B-9D22068E4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699" y="4627113"/>
            <a:ext cx="1210347" cy="103596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E8914F6C-C446-43AF-AD89-B03C69C0FFCA}"/>
              </a:ext>
            </a:extLst>
          </p:cNvPr>
          <p:cNvGrpSpPr/>
          <p:nvPr/>
        </p:nvGrpSpPr>
        <p:grpSpPr>
          <a:xfrm>
            <a:off x="9064178" y="1132966"/>
            <a:ext cx="2504000" cy="3372933"/>
            <a:chOff x="9083597" y="1092200"/>
            <a:chExt cx="2812373" cy="601886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FD4C764-9A48-4BB4-8C24-92DC0D731B92}"/>
                </a:ext>
              </a:extLst>
            </p:cNvPr>
            <p:cNvSpPr/>
            <p:nvPr/>
          </p:nvSpPr>
          <p:spPr>
            <a:xfrm>
              <a:off x="9136687" y="1092200"/>
              <a:ext cx="2686858" cy="5435600"/>
            </a:xfrm>
            <a:prstGeom prst="rect">
              <a:avLst/>
            </a:prstGeom>
            <a:gradFill>
              <a:gsLst>
                <a:gs pos="33000">
                  <a:schemeClr val="accent5">
                    <a:lumMod val="20000"/>
                    <a:lumOff val="80000"/>
                  </a:schemeClr>
                </a:gs>
                <a:gs pos="100000">
                  <a:srgbClr val="F0F0F0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454C7B-D77A-4AA8-837E-E502C327D5FE}"/>
                </a:ext>
              </a:extLst>
            </p:cNvPr>
            <p:cNvSpPr txBox="1"/>
            <p:nvPr/>
          </p:nvSpPr>
          <p:spPr>
            <a:xfrm>
              <a:off x="9083597" y="3391491"/>
              <a:ext cx="2812373" cy="3719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Management systems standards like ISO 9001, ISO14001, ISO 45001,ISO 22000, ISO 27001, ISO 50001 - and the tribe is growing!!!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F2DDA5A-6033-4568-81BC-E25DD7DBAA60}"/>
                </a:ext>
              </a:extLst>
            </p:cNvPr>
            <p:cNvGrpSpPr/>
            <p:nvPr/>
          </p:nvGrpSpPr>
          <p:grpSpPr>
            <a:xfrm>
              <a:off x="9532246" y="1526549"/>
              <a:ext cx="2190017" cy="1806997"/>
              <a:chOff x="6545332" y="4917861"/>
              <a:chExt cx="2005175" cy="1656443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AD9830D-AD93-4A8C-8BB1-37ABE7C8B764}"/>
                  </a:ext>
                </a:extLst>
              </p:cNvPr>
              <p:cNvSpPr/>
              <p:nvPr/>
            </p:nvSpPr>
            <p:spPr>
              <a:xfrm>
                <a:off x="6545332" y="4917861"/>
                <a:ext cx="2005175" cy="165644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innerShdw blurRad="114300" dist="762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18538B1-2514-4EE3-8D16-F55A7B1058CC}"/>
                  </a:ext>
                </a:extLst>
              </p:cNvPr>
              <p:cNvSpPr txBox="1"/>
              <p:nvPr/>
            </p:nvSpPr>
            <p:spPr>
              <a:xfrm>
                <a:off x="6688474" y="5210437"/>
                <a:ext cx="1467156" cy="1363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Systems certification</a:t>
                </a:r>
                <a:endParaRPr lang="en-IN" b="1" dirty="0"/>
              </a:p>
            </p:txBody>
          </p:sp>
        </p:grp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5284A9CB-B9A0-45AF-B61E-614F5A946C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611" y="4802939"/>
            <a:ext cx="767928" cy="6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0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9252DB-0245-49DC-8909-9BE13C63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000EEF-0B20-43D7-ACDD-FA490183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6E8B79-6A54-4CAB-9419-686EEF3E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IN" sz="3200" dirty="0">
                <a:solidFill>
                  <a:srgbClr val="0070C0"/>
                </a:solidFill>
              </a:rPr>
            </a:br>
            <a:r>
              <a:rPr lang="en-IN" sz="3200" dirty="0">
                <a:solidFill>
                  <a:srgbClr val="0070C0"/>
                </a:solidFill>
              </a:rPr>
              <a:t>CONFORMITY ASSESSMENT CLAIMS</a:t>
            </a:r>
            <a:br>
              <a:rPr lang="en-IN" altLang="en-US" sz="3200" dirty="0">
                <a:solidFill>
                  <a:srgbClr val="0070C0"/>
                </a:solidFill>
              </a:rPr>
            </a:br>
            <a:endParaRPr lang="en-IN" sz="32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C59052-14A5-4E59-9710-1211ECBB7B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9670" y="1134737"/>
            <a:ext cx="8572500" cy="502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3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84E3A9-C175-4F65-BF50-40755CE65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B0C928-6410-460E-8B9C-1E6568F6E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8A0399-168D-48B3-BAB5-BE732B6B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IN" sz="3200" dirty="0">
                <a:solidFill>
                  <a:srgbClr val="0070C0"/>
                </a:solidFill>
              </a:rPr>
            </a:br>
            <a:r>
              <a:rPr lang="en-IN" sz="2800" dirty="0">
                <a:solidFill>
                  <a:srgbClr val="0070C0"/>
                </a:solidFill>
              </a:rPr>
              <a:t>CONFORMITY ASSESSMENT IN ACTION</a:t>
            </a:r>
            <a:br>
              <a:rPr lang="en-IN" altLang="en-US" sz="3200" dirty="0">
                <a:solidFill>
                  <a:srgbClr val="0070C0"/>
                </a:solidFill>
              </a:rPr>
            </a:b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80C880-1E45-4DF1-A12F-ACD6CF3AF3B0}"/>
              </a:ext>
            </a:extLst>
          </p:cNvPr>
          <p:cNvSpPr txBox="1">
            <a:spLocks/>
          </p:cNvSpPr>
          <p:nvPr/>
        </p:nvSpPr>
        <p:spPr>
          <a:xfrm>
            <a:off x="2427397" y="1044455"/>
            <a:ext cx="7337205" cy="865505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determine if a product meets a technical requirement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CEFF332-4E80-4F45-8AA7-F810C81D705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26156" y="1909960"/>
          <a:ext cx="6629400" cy="43891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1041138791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39984410"/>
                    </a:ext>
                  </a:extLst>
                </a:gridCol>
              </a:tblGrid>
              <a:tr h="352555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Action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Conformity Assessment activity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792019"/>
                  </a:ext>
                </a:extLst>
              </a:tr>
              <a:tr h="352555">
                <a:tc>
                  <a:txBody>
                    <a:bodyPr/>
                    <a:lstStyle/>
                    <a:p>
                      <a:r>
                        <a:rPr lang="en-IN" dirty="0"/>
                        <a:t>Design the mobile device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Test design in laboratory 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521552"/>
                  </a:ext>
                </a:extLst>
              </a:tr>
              <a:tr h="608519">
                <a:tc>
                  <a:txBody>
                    <a:bodyPr/>
                    <a:lstStyle/>
                    <a:p>
                      <a:r>
                        <a:rPr lang="en-IN" dirty="0"/>
                        <a:t>Mobile meets the technical specifications and standards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Test samples from production line  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135649"/>
                  </a:ext>
                </a:extLst>
              </a:tr>
              <a:tr h="869313">
                <a:tc>
                  <a:txBody>
                    <a:bodyPr/>
                    <a:lstStyle/>
                    <a:p>
                      <a:r>
                        <a:rPr lang="en-IN" dirty="0"/>
                        <a:t>Manufacture the mobile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Quality management system (QMS) in place in the factory (certification of QMS)  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900293"/>
                  </a:ext>
                </a:extLst>
              </a:tr>
              <a:tr h="869313">
                <a:tc>
                  <a:txBody>
                    <a:bodyPr/>
                    <a:lstStyle/>
                    <a:p>
                      <a:r>
                        <a:rPr lang="en-IN" dirty="0"/>
                        <a:t>Mobile sets in storage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Inspect samples of the sets prior to distribution to make sure no damage 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40247"/>
                  </a:ext>
                </a:extLst>
              </a:tr>
              <a:tr h="1130107">
                <a:tc>
                  <a:txBody>
                    <a:bodyPr/>
                    <a:lstStyle/>
                    <a:p>
                      <a:r>
                        <a:rPr lang="en-IN" dirty="0"/>
                        <a:t>Distribute to local shops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Take samples from the shop to ensure it meets specification (Market Surveillance) the regulator may do this 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309285"/>
                  </a:ext>
                </a:extLst>
              </a:tr>
            </a:tbl>
          </a:graphicData>
        </a:graphic>
      </p:graphicFrame>
      <p:pic>
        <p:nvPicPr>
          <p:cNvPr id="8" name="Picture 2" descr="Image result for mobile phone">
            <a:extLst>
              <a:ext uri="{FF2B5EF4-FFF2-40B4-BE49-F238E27FC236}">
                <a16:creationId xmlns:a16="http://schemas.microsoft.com/office/drawing/2014/main" id="{B2E9581B-ECA3-4F6F-8939-E7C97FA39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2268" y="4430707"/>
            <a:ext cx="203908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AB0E1F-3236-4016-912C-B439893CB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3014" y="2659853"/>
            <a:ext cx="1771650" cy="1019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2AD532-6663-4F37-AD33-FE661F5041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3014" y="997875"/>
            <a:ext cx="1553899" cy="155389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98E216-29DA-4356-A7AB-B10FACE3F8FE}"/>
              </a:ext>
            </a:extLst>
          </p:cNvPr>
          <p:cNvCxnSpPr>
            <a:cxnSpLocks/>
          </p:cNvCxnSpPr>
          <p:nvPr/>
        </p:nvCxnSpPr>
        <p:spPr>
          <a:xfrm flipH="1">
            <a:off x="8775602" y="3080900"/>
            <a:ext cx="8902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6FD8EF-9686-45BE-843A-952E82AECBCF}"/>
              </a:ext>
            </a:extLst>
          </p:cNvPr>
          <p:cNvCxnSpPr>
            <a:cxnSpLocks/>
          </p:cNvCxnSpPr>
          <p:nvPr/>
        </p:nvCxnSpPr>
        <p:spPr>
          <a:xfrm flipH="1">
            <a:off x="9000192" y="3285687"/>
            <a:ext cx="872270" cy="1090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2C440A6-CB1A-4CE1-81C5-14CC7D412A43}"/>
              </a:ext>
            </a:extLst>
          </p:cNvPr>
          <p:cNvCxnSpPr>
            <a:cxnSpLocks/>
          </p:cNvCxnSpPr>
          <p:nvPr/>
        </p:nvCxnSpPr>
        <p:spPr>
          <a:xfrm flipH="1">
            <a:off x="9000192" y="3269641"/>
            <a:ext cx="1260302" cy="1868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49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DE0C0A-3014-4D6F-9D56-3E33E179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6E84E6-08C1-464B-AB61-138C606F5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5303BC-026F-472B-98FD-5C384394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Accreditation</a:t>
            </a:r>
            <a:endParaRPr lang="en-IN" sz="3200" dirty="0">
              <a:solidFill>
                <a:srgbClr val="0070C0"/>
              </a:solidFill>
            </a:endParaRPr>
          </a:p>
        </p:txBody>
      </p:sp>
      <p:pic>
        <p:nvPicPr>
          <p:cNvPr id="6" name="Bildobjekt 1">
            <a:extLst>
              <a:ext uri="{FF2B5EF4-FFF2-40B4-BE49-F238E27FC236}">
                <a16:creationId xmlns:a16="http://schemas.microsoft.com/office/drawing/2014/main" id="{1FBCF311-F927-481D-A14B-48741ACDD3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93" y="903821"/>
            <a:ext cx="3024092" cy="3131597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81397A2A-3531-4324-A93A-C47A0C46821D}"/>
              </a:ext>
            </a:extLst>
          </p:cNvPr>
          <p:cNvSpPr>
            <a:spLocks noGrp="1" noChangeArrowheads="1"/>
          </p:cNvSpPr>
          <p:nvPr/>
        </p:nvSpPr>
        <p:spPr>
          <a:xfrm>
            <a:off x="3940236" y="456917"/>
            <a:ext cx="7638989" cy="18288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en-US" sz="1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Third-party attestation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related to a conformity assessment body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conveying </a:t>
            </a:r>
            <a:r>
              <a:rPr lang="en-US" altLang="en-US" sz="1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demonstration of its competence</a:t>
            </a:r>
            <a:r>
              <a:rPr lang="en-US" alt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carry out </a:t>
            </a:r>
            <a:r>
              <a:rPr lang="en-US" altLang="en-US" sz="1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conformity assessment tasks</a:t>
            </a:r>
            <a:r>
              <a:rPr lang="en-US" alt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ISO/IEC 17000</a:t>
            </a: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9DB224C-A226-4B29-8C6D-BC49015EF2BD}"/>
              </a:ext>
            </a:extLst>
          </p:cNvPr>
          <p:cNvSpPr txBox="1">
            <a:spLocks noChangeArrowheads="1"/>
          </p:cNvSpPr>
          <p:nvPr/>
        </p:nvSpPr>
        <p:spPr>
          <a:xfrm>
            <a:off x="3912513" y="2232473"/>
            <a:ext cx="7638990" cy="192318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087E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Conformity Assessment Body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is a body that performs conformity assessment activities and that can be the object of accreditation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ISO/IEC 17000</a:t>
            </a: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F94830B-4A12-416A-AFD6-A848325FA7DF}"/>
              </a:ext>
            </a:extLst>
          </p:cNvPr>
          <p:cNvSpPr txBox="1">
            <a:spLocks noChangeArrowheads="1"/>
          </p:cNvSpPr>
          <p:nvPr/>
        </p:nvSpPr>
        <p:spPr>
          <a:xfrm>
            <a:off x="3884791" y="3811328"/>
            <a:ext cx="7638991" cy="258416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IN" sz="1800" b="1" dirty="0">
                <a:solidFill>
                  <a:srgbClr val="087E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Conformity Assessment activities includes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testing, calibration, inspection, certification of management systems, persons, products, processes and services, provision of proficiency testing, production of reference materials, validation and verification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ISO/IEC 17000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DC1E66-E3D6-425E-AAE7-FB7E1A8E154D}"/>
              </a:ext>
            </a:extLst>
          </p:cNvPr>
          <p:cNvSpPr txBox="1">
            <a:spLocks noChangeArrowheads="1"/>
          </p:cNvSpPr>
          <p:nvPr/>
        </p:nvSpPr>
        <p:spPr>
          <a:xfrm>
            <a:off x="537593" y="3872982"/>
            <a:ext cx="3126994" cy="21550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tx1"/>
                </a:solidFill>
              </a:rPr>
              <a:t>A global system for creating confidence between economies with the objective to promote economic growth and free trade</a:t>
            </a:r>
            <a:endParaRPr lang="sv-S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B6C4A0-6C89-4087-BDEB-E0C3982A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6E639-0C62-4188-A225-C1A15D78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42306C-E9CB-4C0A-A9AD-5B15C78D1E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</a:pP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Biological Hazards causes - </a:t>
            </a:r>
          </a:p>
          <a:p>
            <a:pPr algn="just">
              <a:lnSpc>
                <a:spcPct val="100000"/>
              </a:lnSpc>
            </a:pPr>
            <a:endParaRPr lang="en-US" altLang="en-US" sz="3200" b="1" dirty="0">
              <a:solidFill>
                <a:srgbClr val="0070C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just">
              <a:lnSpc>
                <a:spcPct val="10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b="1" dirty="0">
                <a:latin typeface="Calibri" panose="020F0502020204030204" pitchFamily="34" charset="0"/>
                <a:ea typeface="MS PGothic" panose="020B0600070205080204" pitchFamily="34" charset="-128"/>
              </a:rPr>
              <a:t>Food Borne Infections </a:t>
            </a:r>
            <a: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  <a:t>result when a person consumes food containing pathogens; which grow in the human intestine and cause discomfort or disease. Typical symptoms of a ‘food borne Infections’ do not appear immediately. </a:t>
            </a:r>
          </a:p>
          <a:p>
            <a:pPr algn="just">
              <a:lnSpc>
                <a:spcPct val="10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b="1" dirty="0">
                <a:latin typeface="Calibri" panose="020F0502020204030204" pitchFamily="34" charset="0"/>
                <a:ea typeface="MS PGothic" panose="020B0600070205080204" pitchFamily="34" charset="-128"/>
              </a:rPr>
              <a:t>Food Borne Intoxications </a:t>
            </a:r>
            <a: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  <a:t>result when a person consumes food containing toxins in it; that cause discomfort or disease. Typical symptoms of a ‘food borne Intoxication’ appear quickly. </a:t>
            </a:r>
          </a:p>
          <a:p>
            <a:pPr algn="just">
              <a:lnSpc>
                <a:spcPct val="10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b="1" dirty="0">
                <a:latin typeface="Calibri" panose="020F0502020204030204" pitchFamily="34" charset="0"/>
                <a:ea typeface="MS PGothic" panose="020B0600070205080204" pitchFamily="34" charset="-128"/>
              </a:rPr>
              <a:t> Food Borne toxin </a:t>
            </a:r>
            <a: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  <a:t>– mediated infections result when a person consumes food containing toxins produced by the pathogens in it; which grow in the human intestine and produce toxins that cause discomfort or disease.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92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60E308-2488-4E2E-A819-CC70CDC4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36E84B-E522-431B-BA3E-181A126D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A53932-A956-4247-8068-340BBB2C8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IN" sz="3000" b="1" dirty="0">
                <a:solidFill>
                  <a:srgbClr val="0070C0"/>
                </a:solidFill>
              </a:rPr>
            </a:br>
            <a:r>
              <a:rPr lang="en-IN" sz="3000" b="1" dirty="0">
                <a:solidFill>
                  <a:srgbClr val="0070C0"/>
                </a:solidFill>
              </a:rPr>
              <a:t>ACCREDITATION AND INTERNATIONAL EQUIVALENCE</a:t>
            </a:r>
            <a:br>
              <a:rPr lang="en-IN" sz="3000" b="1" dirty="0">
                <a:solidFill>
                  <a:srgbClr val="0070C0"/>
                </a:solidFill>
              </a:rPr>
            </a:br>
            <a:endParaRPr lang="en-IN" sz="30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A67E70-834F-4138-ADFF-EA768C71E2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349" y="1696598"/>
            <a:ext cx="10168570" cy="452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4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FAD941-C9FF-4E38-804C-93C70A3F0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3DB36E-A6F3-4CED-804F-5EC43F72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070A8A-AB18-44B0-9ACF-DDCD27091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altLang="en-US" sz="3200" dirty="0">
                <a:solidFill>
                  <a:srgbClr val="0070C0"/>
                </a:solidFill>
              </a:rPr>
            </a:br>
            <a:r>
              <a:rPr lang="en-US" altLang="en-US" sz="3200" dirty="0">
                <a:solidFill>
                  <a:srgbClr val="0070C0"/>
                </a:solidFill>
              </a:rPr>
              <a:t>THE INTERNATIONAL ECOSYSTEM FOR QUALITY</a:t>
            </a:r>
            <a:br>
              <a:rPr lang="en-IN" altLang="en-US" sz="3200" dirty="0">
                <a:solidFill>
                  <a:srgbClr val="0070C0"/>
                </a:solidFill>
              </a:rPr>
            </a:br>
            <a:endParaRPr lang="en-IN" sz="3200" dirty="0">
              <a:solidFill>
                <a:srgbClr val="0070C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1CEE8A1-4C54-47CF-BB61-AA3A87468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051" y="853243"/>
            <a:ext cx="9613898" cy="546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54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604293-1825-47A4-AB31-CB9F2191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B360F3-D69B-48D4-A8BD-42831057B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DF77DD-1F3D-4A47-9F9A-91F80C29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Accreditation Standards</a:t>
            </a:r>
            <a:endParaRPr lang="en-IN" sz="32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55ED1F2-A3CE-4445-9951-40C3B36EA3B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3007" y="935445"/>
          <a:ext cx="11506614" cy="5283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3051">
                  <a:extLst>
                    <a:ext uri="{9D8B030D-6E8A-4147-A177-3AD203B41FA5}">
                      <a16:colId xmlns:a16="http://schemas.microsoft.com/office/drawing/2014/main" val="2793197622"/>
                    </a:ext>
                  </a:extLst>
                </a:gridCol>
                <a:gridCol w="9273563">
                  <a:extLst>
                    <a:ext uri="{9D8B030D-6E8A-4147-A177-3AD203B41FA5}">
                      <a16:colId xmlns:a16="http://schemas.microsoft.com/office/drawing/2014/main" val="267752164"/>
                    </a:ext>
                  </a:extLst>
                </a:gridCol>
              </a:tblGrid>
              <a:tr h="464327">
                <a:tc>
                  <a:txBody>
                    <a:bodyPr/>
                    <a:lstStyle/>
                    <a:p>
                      <a:r>
                        <a:rPr lang="en-IN" sz="1800" b="1" dirty="0">
                          <a:latin typeface="+mn-lt"/>
                        </a:rPr>
                        <a:t>Standards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latin typeface="+mn-lt"/>
                        </a:rPr>
                        <a:t>Conformity Assessment Bodies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104782"/>
                  </a:ext>
                </a:extLst>
              </a:tr>
              <a:tr h="464327">
                <a:tc>
                  <a:txBody>
                    <a:bodyPr/>
                    <a:lstStyle/>
                    <a:p>
                      <a:r>
                        <a:rPr lang="en-IN" sz="1800" b="1" dirty="0">
                          <a:latin typeface="+mn-lt"/>
                        </a:rPr>
                        <a:t>ISO/IEC 17011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latin typeface="+mn-lt"/>
                        </a:rPr>
                        <a:t>Requirements for Accreditation Bodies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57767"/>
                  </a:ext>
                </a:extLst>
              </a:tr>
              <a:tr h="464327">
                <a:tc>
                  <a:txBody>
                    <a:bodyPr/>
                    <a:lstStyle/>
                    <a:p>
                      <a:r>
                        <a:rPr lang="en-IN" sz="1800" b="1" dirty="0">
                          <a:latin typeface="+mn-lt"/>
                        </a:rPr>
                        <a:t>ISO/IEC 17020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latin typeface="+mn-lt"/>
                        </a:rPr>
                        <a:t>Requirements for Inspection Bodies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01508"/>
                  </a:ext>
                </a:extLst>
              </a:tr>
              <a:tr h="464327">
                <a:tc>
                  <a:txBody>
                    <a:bodyPr/>
                    <a:lstStyle/>
                    <a:p>
                      <a:r>
                        <a:rPr lang="en-IN" sz="1800" b="1" dirty="0">
                          <a:latin typeface="+mn-lt"/>
                        </a:rPr>
                        <a:t>ISO/IEC 17021-1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latin typeface="+mn-lt"/>
                        </a:rPr>
                        <a:t>Requirements for Management Systems Certification Bodies – ISO 9001, 14001, 22000, 27006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660701"/>
                  </a:ext>
                </a:extLst>
              </a:tr>
              <a:tr h="464327">
                <a:tc>
                  <a:txBody>
                    <a:bodyPr/>
                    <a:lstStyle/>
                    <a:p>
                      <a:r>
                        <a:rPr lang="en-IN" sz="1800" b="1" dirty="0">
                          <a:latin typeface="+mn-lt"/>
                        </a:rPr>
                        <a:t>ISO 22003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dirty="0">
                          <a:latin typeface="+mn-lt"/>
                        </a:rPr>
                        <a:t>Requirements for Certification Bodies for FSMS – basis for operation of CBs as well as their accreditation – cross refers to ISO 17021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899515"/>
                  </a:ext>
                </a:extLst>
              </a:tr>
              <a:tr h="464327">
                <a:tc>
                  <a:txBody>
                    <a:bodyPr/>
                    <a:lstStyle/>
                    <a:p>
                      <a:r>
                        <a:rPr lang="en-IN" sz="1800" b="1" dirty="0">
                          <a:latin typeface="+mn-lt"/>
                        </a:rPr>
                        <a:t>ISO/IEC 17065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latin typeface="+mn-lt"/>
                        </a:rPr>
                        <a:t>Requirements for Certification Bodies Certifying Products, Processes and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354777"/>
                  </a:ext>
                </a:extLst>
              </a:tr>
              <a:tr h="46432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ISO/IEC 17024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Requirements for Certification Bodies Certifying Personnel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693012"/>
                  </a:ext>
                </a:extLst>
              </a:tr>
              <a:tr h="4643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 14065</a:t>
                      </a:r>
                      <a:endParaRPr lang="en-IN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Requirements for Green House Gases Validation &amp; Verification Bodies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839414678"/>
                  </a:ext>
                </a:extLst>
              </a:tr>
              <a:tr h="4643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ISO/IEC 17025</a:t>
                      </a:r>
                      <a:endParaRPr lang="en-IN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Requirements for Testing &amp; Calibration Laboratories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08696314"/>
                  </a:ext>
                </a:extLst>
              </a:tr>
              <a:tr h="4643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ISO/IEC 17043</a:t>
                      </a:r>
                      <a:endParaRPr lang="en-IN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Requirements for Proficiency Testing Providers (PTPs) 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03722434"/>
                  </a:ext>
                </a:extLst>
              </a:tr>
              <a:tr h="4643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 17034</a:t>
                      </a:r>
                      <a:endParaRPr lang="en-IN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Requirements for Reference Material Producers (RMPs) 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54337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4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640D73-B692-4B4F-B6B7-18209C3C5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8973D4-6192-4F0F-B453-59081D90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D895AA-D407-491E-AFE8-8BFD55A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International Framework</a:t>
            </a: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6" name="AutoShape 28">
            <a:extLst>
              <a:ext uri="{FF2B5EF4-FFF2-40B4-BE49-F238E27FC236}">
                <a16:creationId xmlns:a16="http://schemas.microsoft.com/office/drawing/2014/main" id="{46C245C4-F44E-4A01-8E36-DBCC89CBB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042" y="719464"/>
            <a:ext cx="2196000" cy="1248171"/>
          </a:xfrm>
          <a:prstGeom prst="triangle">
            <a:avLst>
              <a:gd name="adj" fmla="val 52408"/>
            </a:avLst>
          </a:prstGeom>
          <a:solidFill>
            <a:srgbClr val="336699"/>
          </a:solidFill>
          <a:ln w="9525">
            <a:solidFill>
              <a:srgbClr val="868B9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1050" b="1" dirty="0">
                <a:solidFill>
                  <a:schemeClr val="bg1"/>
                </a:solidFill>
                <a:ea typeface="ＭＳ Ｐゴシック"/>
                <a:cs typeface="Arial" panose="020B0604020202020204" pitchFamily="34" charset="0"/>
              </a:rPr>
              <a:t>ACCREDITATION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22F90621-3F0D-4D2C-96BF-5B96EB28EBD0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416301" y="2214490"/>
            <a:ext cx="4448175" cy="9906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77 w 21600"/>
              <a:gd name="T13" fmla="*/ 4377 h 21600"/>
              <a:gd name="T14" fmla="*/ 17223 w 21600"/>
              <a:gd name="T15" fmla="*/ 1722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154" y="21600"/>
                </a:lnTo>
                <a:lnTo>
                  <a:pt x="1644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rgbClr val="868B9C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GB" altLang="en-US" sz="1300" b="1" dirty="0">
                <a:solidFill>
                  <a:schemeClr val="bg1"/>
                </a:solidFill>
                <a:ea typeface="MS PGothic" pitchFamily="34" charset="-128"/>
              </a:rPr>
              <a:t>CONFORMITY ASSESSMENT BODIES</a:t>
            </a:r>
          </a:p>
        </p:txBody>
      </p:sp>
      <p:sp>
        <p:nvSpPr>
          <p:cNvPr id="8" name="AutoShape 23">
            <a:extLst>
              <a:ext uri="{FF2B5EF4-FFF2-40B4-BE49-F238E27FC236}">
                <a16:creationId xmlns:a16="http://schemas.microsoft.com/office/drawing/2014/main" id="{EA1FCFB4-886B-4E36-B546-8A5B7E9F6315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127250" y="3662290"/>
            <a:ext cx="7024688" cy="9906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294 w 21600"/>
              <a:gd name="T13" fmla="*/ 3294 h 21600"/>
              <a:gd name="T14" fmla="*/ 18306 w 21600"/>
              <a:gd name="T15" fmla="*/ 1830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988" y="21600"/>
                </a:lnTo>
                <a:lnTo>
                  <a:pt x="1861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rgbClr val="868B9C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GB" altLang="en-US" sz="1400" b="1" dirty="0">
                <a:solidFill>
                  <a:schemeClr val="bg1"/>
                </a:solidFill>
                <a:ea typeface="MS PGothic" pitchFamily="34" charset="-128"/>
              </a:rPr>
              <a:t>PRODUCT &amp; SERVICE PROVIDERS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FEEA46E-EEEA-4D0C-BFD3-D52E179A8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097" y="1868976"/>
            <a:ext cx="1904689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200" b="1">
                <a:ea typeface="MS PGothic" pitchFamily="34" charset="-128"/>
              </a:defRPr>
            </a:lvl1pPr>
          </a:lstStyle>
          <a:p>
            <a:r>
              <a:rPr lang="en-GB" altLang="en-US" dirty="0"/>
              <a:t>International Standards</a:t>
            </a:r>
          </a:p>
        </p:txBody>
      </p:sp>
      <p:sp>
        <p:nvSpPr>
          <p:cNvPr id="10" name="Text Box 24">
            <a:extLst>
              <a:ext uri="{FF2B5EF4-FFF2-40B4-BE49-F238E27FC236}">
                <a16:creationId xmlns:a16="http://schemas.microsoft.com/office/drawing/2014/main" id="{7A262443-C744-4789-BBA5-3D13ADAE8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3714" y="3189776"/>
            <a:ext cx="241284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200" b="1">
                <a:ea typeface="MS PGothic" pitchFamily="34" charset="-128"/>
              </a:defRPr>
            </a:lvl1pPr>
          </a:lstStyle>
          <a:p>
            <a:r>
              <a:rPr lang="en-GB" altLang="en-US" dirty="0"/>
              <a:t>Standards / regulatory </a:t>
            </a:r>
          </a:p>
          <a:p>
            <a:r>
              <a:rPr lang="en-GB" altLang="en-US" dirty="0"/>
              <a:t>requirements / scheme criteria</a:t>
            </a:r>
          </a:p>
        </p:txBody>
      </p:sp>
      <p:sp>
        <p:nvSpPr>
          <p:cNvPr id="11" name="Text Box 33">
            <a:extLst>
              <a:ext uri="{FF2B5EF4-FFF2-40B4-BE49-F238E27FC236}">
                <a16:creationId xmlns:a16="http://schemas.microsoft.com/office/drawing/2014/main" id="{30467872-57C7-4805-BA52-CFE2EC0C3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6358" y="796754"/>
            <a:ext cx="1176338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1200" b="1" dirty="0">
                <a:ea typeface="MS PGothic" pitchFamily="34" charset="-128"/>
              </a:rPr>
              <a:t>Peer</a:t>
            </a:r>
          </a:p>
          <a:p>
            <a:pPr algn="ctr"/>
            <a:r>
              <a:rPr lang="en-GB" altLang="en-US" sz="1200" b="1" dirty="0">
                <a:ea typeface="MS PGothic" pitchFamily="34" charset="-128"/>
              </a:rPr>
              <a:t>Evaluation</a:t>
            </a:r>
          </a:p>
        </p:txBody>
      </p:sp>
      <p:grpSp>
        <p:nvGrpSpPr>
          <p:cNvPr id="12" name="Group 16">
            <a:extLst>
              <a:ext uri="{FF2B5EF4-FFF2-40B4-BE49-F238E27FC236}">
                <a16:creationId xmlns:a16="http://schemas.microsoft.com/office/drawing/2014/main" id="{64B18F7F-3AC7-45DA-AE63-9B4218C78692}"/>
              </a:ext>
            </a:extLst>
          </p:cNvPr>
          <p:cNvGrpSpPr>
            <a:grpSpLocks/>
          </p:cNvGrpSpPr>
          <p:nvPr/>
        </p:nvGrpSpPr>
        <p:grpSpPr bwMode="auto">
          <a:xfrm>
            <a:off x="2855305" y="4722472"/>
            <a:ext cx="5980153" cy="723899"/>
            <a:chOff x="1121" y="3600"/>
            <a:chExt cx="3768" cy="456"/>
          </a:xfrm>
        </p:grpSpPr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793FF8E4-BB24-4B75-B109-23A95CC1D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1" y="3882"/>
              <a:ext cx="71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1200" b="1" dirty="0">
                  <a:ea typeface="MS PGothic" pitchFamily="34" charset="-128"/>
                </a:rPr>
                <a:t>GOVERNMENT</a:t>
              </a:r>
            </a:p>
          </p:txBody>
        </p: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523529B3-6849-4790-991D-8665C3436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4" y="3882"/>
              <a:ext cx="63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1200" b="1">
                  <a:ea typeface="MS PGothic" pitchFamily="34" charset="-128"/>
                </a:rPr>
                <a:t>CONSUMERS</a:t>
              </a:r>
            </a:p>
          </p:txBody>
        </p: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F5B18794-9154-453A-A20B-87D5F8D907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2" y="3882"/>
              <a:ext cx="64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1200" b="1">
                  <a:ea typeface="MS PGothic" pitchFamily="34" charset="-128"/>
                </a:rPr>
                <a:t>PURCHASERS</a:t>
              </a:r>
            </a:p>
          </p:txBody>
        </p:sp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74D3F03F-B4B3-4695-8410-5A495EB82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9" y="3610"/>
              <a:ext cx="54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1000" dirty="0">
                  <a:ea typeface="MS PGothic" pitchFamily="34" charset="-128"/>
                </a:rPr>
                <a:t>CONFIDENCE</a:t>
              </a: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1B4797DD-28F8-43DD-8DB8-D72426207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0" y="3610"/>
              <a:ext cx="32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1000">
                  <a:ea typeface="MS PGothic" pitchFamily="34" charset="-128"/>
                </a:rPr>
                <a:t>TRUST</a:t>
              </a: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B9A7EBC0-7D1B-432F-8379-1272E9FBB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5" y="3610"/>
              <a:ext cx="51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1000" dirty="0">
                  <a:ea typeface="MS PGothic" pitchFamily="34" charset="-128"/>
                </a:rPr>
                <a:t>ASSURANCE</a:t>
              </a:r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51510928-2212-45C0-AD86-3A51F51D2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36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35F00E7B-26DA-426D-8068-6307D8D31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6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51D4DAA4-C49B-443C-8E8E-5DE60D081A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36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11CF5A7-D28C-4C1B-AA06-36F0A9F9B86F}"/>
              </a:ext>
            </a:extLst>
          </p:cNvPr>
          <p:cNvSpPr/>
          <p:nvPr/>
        </p:nvSpPr>
        <p:spPr>
          <a:xfrm>
            <a:off x="1" y="5446371"/>
            <a:ext cx="12192000" cy="7927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altLang="en-US" sz="1600" b="1" dirty="0"/>
              <a:t>NABCB and NABL together form part of international system of accreditation and equivalence</a:t>
            </a:r>
            <a:r>
              <a:rPr lang="en-IN" altLang="en-US" sz="1600" dirty="0"/>
              <a:t> operated under the aegis of the </a:t>
            </a:r>
            <a:r>
              <a:rPr lang="en-IN" altLang="en-US" sz="1600" b="1" dirty="0"/>
              <a:t>International Accreditation Forum </a:t>
            </a:r>
            <a:r>
              <a:rPr lang="en-IN" altLang="en-US" sz="1600" dirty="0"/>
              <a:t>(for Certification Bodies) and </a:t>
            </a:r>
            <a:r>
              <a:rPr lang="en-IN" altLang="en-US" sz="1600" b="1" dirty="0"/>
              <a:t>International Laboratory Accreditation Cooperation </a:t>
            </a:r>
            <a:r>
              <a:rPr lang="en-IN" altLang="en-US" sz="1600" dirty="0"/>
              <a:t>(for Inspection Bodies and Laboratories)</a:t>
            </a:r>
          </a:p>
        </p:txBody>
      </p:sp>
    </p:spTree>
    <p:extLst>
      <p:ext uri="{BB962C8B-B14F-4D97-AF65-F5344CB8AC3E}">
        <p14:creationId xmlns:p14="http://schemas.microsoft.com/office/powerpoint/2010/main" val="38870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7CF83A6-DB43-4943-8FB4-07ED9DC11609}"/>
              </a:ext>
            </a:extLst>
          </p:cNvPr>
          <p:cNvSpPr txBox="1">
            <a:spLocks/>
          </p:cNvSpPr>
          <p:nvPr/>
        </p:nvSpPr>
        <p:spPr>
          <a:xfrm>
            <a:off x="0" y="189294"/>
            <a:ext cx="12192000" cy="577469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ja-JP" sz="3200" dirty="0">
                <a:solidFill>
                  <a:schemeClr val="bg1"/>
                </a:solidFill>
                <a:ea typeface="ＭＳ Ｐゴシック" charset="-128"/>
              </a:rPr>
              <a:t>EQUIVALENCE FRAMEWORK</a:t>
            </a:r>
            <a:endParaRPr lang="en-IN" altLang="en-US" sz="3200" dirty="0">
              <a:solidFill>
                <a:schemeClr val="bg1"/>
              </a:solidFill>
            </a:endParaRPr>
          </a:p>
        </p:txBody>
      </p:sp>
      <p:sp>
        <p:nvSpPr>
          <p:cNvPr id="113" name="AutoShape 2">
            <a:extLst>
              <a:ext uri="{FF2B5EF4-FFF2-40B4-BE49-F238E27FC236}">
                <a16:creationId xmlns:a16="http://schemas.microsoft.com/office/drawing/2014/main" id="{3DE87E61-2981-41C3-9080-30409CA83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7289" y="2997200"/>
            <a:ext cx="1512888" cy="647700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>
            <a:solidFill>
              <a:srgbClr val="333399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sv-SE" sz="1400" b="1" dirty="0">
                <a:solidFill>
                  <a:srgbClr val="FFFFFF"/>
                </a:solidFill>
                <a:latin typeface="Arial" charset="0"/>
              </a:rPr>
              <a:t>IAAC</a:t>
            </a:r>
          </a:p>
          <a:p>
            <a:pPr algn="ctr"/>
            <a:r>
              <a:rPr lang="sv-SE" sz="1400" b="1" dirty="0">
                <a:solidFill>
                  <a:srgbClr val="FFFFFF"/>
                </a:solidFill>
                <a:latin typeface="Arial" charset="0"/>
              </a:rPr>
              <a:t>(Americas)</a:t>
            </a:r>
          </a:p>
        </p:txBody>
      </p:sp>
      <p:sp>
        <p:nvSpPr>
          <p:cNvPr id="114" name="AutoShape 3">
            <a:extLst>
              <a:ext uri="{FF2B5EF4-FFF2-40B4-BE49-F238E27FC236}">
                <a16:creationId xmlns:a16="http://schemas.microsoft.com/office/drawing/2014/main" id="{B41404B9-B6F2-454F-9880-438907CC3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5776" y="2997200"/>
            <a:ext cx="1582738" cy="647700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>
            <a:solidFill>
              <a:srgbClr val="333399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sv-SE" sz="1400" b="1" dirty="0">
                <a:solidFill>
                  <a:srgbClr val="FFFFFF"/>
                </a:solidFill>
                <a:latin typeface="Arial" charset="0"/>
              </a:rPr>
              <a:t>AFRAC</a:t>
            </a:r>
          </a:p>
          <a:p>
            <a:pPr algn="ctr"/>
            <a:r>
              <a:rPr lang="sv-SE" sz="1400" b="1" dirty="0">
                <a:solidFill>
                  <a:srgbClr val="FFFFFF"/>
                </a:solidFill>
              </a:rPr>
              <a:t>(Africa)</a:t>
            </a:r>
            <a:endParaRPr lang="sv-SE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5" name="AutoShape 4">
            <a:extLst>
              <a:ext uri="{FF2B5EF4-FFF2-40B4-BE49-F238E27FC236}">
                <a16:creationId xmlns:a16="http://schemas.microsoft.com/office/drawing/2014/main" id="{99913753-CC38-4C4E-AB25-0AF9784A5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813" y="2997200"/>
            <a:ext cx="1512888" cy="647700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>
            <a:solidFill>
              <a:srgbClr val="333399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sv-SE" sz="1400" b="1" dirty="0">
                <a:solidFill>
                  <a:srgbClr val="FFFFFF"/>
                </a:solidFill>
                <a:latin typeface="Arial" charset="0"/>
              </a:rPr>
              <a:t>APAC</a:t>
            </a:r>
          </a:p>
          <a:p>
            <a:pPr algn="ctr"/>
            <a:r>
              <a:rPr lang="sv-SE" sz="1400" b="1" dirty="0">
                <a:solidFill>
                  <a:srgbClr val="FFFFFF"/>
                </a:solidFill>
                <a:latin typeface="Arial" charset="0"/>
              </a:rPr>
              <a:t>(Asia</a:t>
            </a:r>
            <a:r>
              <a:rPr lang="sv-SE" sz="1400" b="1" dirty="0">
                <a:solidFill>
                  <a:srgbClr val="FFFFFF"/>
                </a:solidFill>
              </a:rPr>
              <a:t> Pacific</a:t>
            </a:r>
            <a:r>
              <a:rPr lang="sv-SE" sz="1400" b="1" dirty="0">
                <a:solidFill>
                  <a:srgbClr val="FFFFFF"/>
                </a:solidFill>
                <a:latin typeface="Arial" charset="0"/>
              </a:rPr>
              <a:t>)</a:t>
            </a:r>
          </a:p>
        </p:txBody>
      </p:sp>
      <p:sp>
        <p:nvSpPr>
          <p:cNvPr id="116" name="AutoShape 5">
            <a:extLst>
              <a:ext uri="{FF2B5EF4-FFF2-40B4-BE49-F238E27FC236}">
                <a16:creationId xmlns:a16="http://schemas.microsoft.com/office/drawing/2014/main" id="{4813DE41-200D-4D67-87D5-DAE292017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076" y="2997200"/>
            <a:ext cx="1512888" cy="647700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>
            <a:solidFill>
              <a:srgbClr val="333399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sv-SE" sz="1400" b="1" dirty="0">
              <a:solidFill>
                <a:srgbClr val="FFFFFF"/>
              </a:solidFill>
              <a:latin typeface="Arial" charset="0"/>
            </a:endParaRPr>
          </a:p>
          <a:p>
            <a:pPr algn="ctr"/>
            <a:r>
              <a:rPr lang="sv-SE" sz="1400" b="1" dirty="0">
                <a:solidFill>
                  <a:srgbClr val="FFFFFF"/>
                </a:solidFill>
                <a:latin typeface="Arial" charset="0"/>
              </a:rPr>
              <a:t>EA</a:t>
            </a:r>
          </a:p>
          <a:p>
            <a:pPr algn="ctr"/>
            <a:r>
              <a:rPr lang="sv-SE" sz="1400" b="1" dirty="0">
                <a:solidFill>
                  <a:srgbClr val="FFFFFF"/>
                </a:solidFill>
                <a:latin typeface="Arial" charset="0"/>
              </a:rPr>
              <a:t>(Europe) </a:t>
            </a:r>
            <a:br>
              <a:rPr lang="sv-SE" sz="1400" b="1" dirty="0">
                <a:solidFill>
                  <a:srgbClr val="FFFFFF"/>
                </a:solidFill>
                <a:latin typeface="Arial" charset="0"/>
              </a:rPr>
            </a:br>
            <a:endParaRPr lang="sv-SE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7" name="AutoShape 6">
            <a:extLst>
              <a:ext uri="{FF2B5EF4-FFF2-40B4-BE49-F238E27FC236}">
                <a16:creationId xmlns:a16="http://schemas.microsoft.com/office/drawing/2014/main" id="{161C9F32-0604-45D2-8C1A-5CE63F9D7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726" y="4292600"/>
            <a:ext cx="1512888" cy="647700"/>
          </a:xfrm>
          <a:prstGeom prst="roundRect">
            <a:avLst>
              <a:gd name="adj" fmla="val 16667"/>
            </a:avLst>
          </a:prstGeom>
          <a:solidFill>
            <a:srgbClr val="82C836"/>
          </a:solidFill>
          <a:ln w="9525">
            <a:solidFill>
              <a:srgbClr val="333399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sv-SE" sz="1400" b="1" dirty="0">
                <a:latin typeface="Arial" charset="0"/>
              </a:rPr>
              <a:t>National</a:t>
            </a:r>
          </a:p>
          <a:p>
            <a:pPr algn="ctr"/>
            <a:r>
              <a:rPr lang="sv-SE" sz="1400" b="1" dirty="0">
                <a:latin typeface="Arial" charset="0"/>
              </a:rPr>
              <a:t> </a:t>
            </a:r>
            <a:r>
              <a:rPr lang="sv-SE" sz="1400" b="1" dirty="0" err="1">
                <a:latin typeface="Arial" charset="0"/>
              </a:rPr>
              <a:t>Accreditation</a:t>
            </a:r>
            <a:endParaRPr lang="sv-SE" sz="1400" b="1" dirty="0">
              <a:latin typeface="Arial" charset="0"/>
            </a:endParaRPr>
          </a:p>
          <a:p>
            <a:pPr algn="ctr"/>
            <a:r>
              <a:rPr lang="sv-SE" sz="1400" b="1" dirty="0">
                <a:latin typeface="Arial" charset="0"/>
              </a:rPr>
              <a:t> </a:t>
            </a:r>
            <a:r>
              <a:rPr lang="sv-SE" sz="1400" b="1" dirty="0" err="1">
                <a:latin typeface="Arial" charset="0"/>
              </a:rPr>
              <a:t>Bodies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118" name="AutoShape 7">
            <a:extLst>
              <a:ext uri="{FF2B5EF4-FFF2-40B4-BE49-F238E27FC236}">
                <a16:creationId xmlns:a16="http://schemas.microsoft.com/office/drawing/2014/main" id="{52B526E0-F0D9-4047-9954-F80349D0C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2164" y="5157788"/>
            <a:ext cx="1439862" cy="647700"/>
          </a:xfrm>
          <a:prstGeom prst="roundRect">
            <a:avLst>
              <a:gd name="adj" fmla="val 16667"/>
            </a:avLst>
          </a:prstGeom>
          <a:solidFill>
            <a:srgbClr val="82C836"/>
          </a:solidFill>
          <a:ln w="9525">
            <a:solidFill>
              <a:srgbClr val="333399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sv-SE" sz="1400" b="1" dirty="0" err="1">
                <a:latin typeface="Arial" charset="0"/>
              </a:rPr>
              <a:t>NAB’s</a:t>
            </a:r>
            <a:endParaRPr lang="sv-SE" sz="1400" b="1" dirty="0">
              <a:latin typeface="Arial" charset="0"/>
            </a:endParaRPr>
          </a:p>
        </p:txBody>
      </p:sp>
      <p:sp>
        <p:nvSpPr>
          <p:cNvPr id="119" name="AutoShape 8">
            <a:extLst>
              <a:ext uri="{FF2B5EF4-FFF2-40B4-BE49-F238E27FC236}">
                <a16:creationId xmlns:a16="http://schemas.microsoft.com/office/drawing/2014/main" id="{ADD5040F-4412-4245-AFEE-744C75262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121" y="4292600"/>
            <a:ext cx="1585913" cy="647700"/>
          </a:xfrm>
          <a:prstGeom prst="roundRect">
            <a:avLst>
              <a:gd name="adj" fmla="val 16667"/>
            </a:avLst>
          </a:prstGeom>
          <a:solidFill>
            <a:srgbClr val="82C83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sv-SE" sz="1400" b="1" dirty="0"/>
              <a:t>National</a:t>
            </a:r>
          </a:p>
          <a:p>
            <a:pPr algn="ctr"/>
            <a:r>
              <a:rPr lang="sv-SE" sz="1400" b="1" dirty="0"/>
              <a:t> Accreditation</a:t>
            </a:r>
          </a:p>
          <a:p>
            <a:pPr algn="ctr"/>
            <a:r>
              <a:rPr lang="sv-SE" sz="1400" b="1" dirty="0"/>
              <a:t> Bodies</a:t>
            </a:r>
            <a:endParaRPr lang="sv-SE" sz="1200" b="1" dirty="0"/>
          </a:p>
        </p:txBody>
      </p:sp>
      <p:sp>
        <p:nvSpPr>
          <p:cNvPr id="120" name="AutoShape 10">
            <a:extLst>
              <a:ext uri="{FF2B5EF4-FFF2-40B4-BE49-F238E27FC236}">
                <a16:creationId xmlns:a16="http://schemas.microsoft.com/office/drawing/2014/main" id="{9C595F2E-2261-4FAD-AD37-E9E2DE0A7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3026" y="1700213"/>
            <a:ext cx="1512888" cy="6477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333399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sv-SE" b="1" dirty="0">
                <a:solidFill>
                  <a:srgbClr val="FFFFFF"/>
                </a:solidFill>
                <a:latin typeface="Arial" charset="0"/>
              </a:rPr>
              <a:t>ILAC / IAF</a:t>
            </a:r>
          </a:p>
        </p:txBody>
      </p:sp>
      <p:cxnSp>
        <p:nvCxnSpPr>
          <p:cNvPr id="121" name="AutoShape 11">
            <a:extLst>
              <a:ext uri="{FF2B5EF4-FFF2-40B4-BE49-F238E27FC236}">
                <a16:creationId xmlns:a16="http://schemas.microsoft.com/office/drawing/2014/main" id="{2AA48E5C-FDB6-4CA3-9355-43E61D9B8324}"/>
              </a:ext>
            </a:extLst>
          </p:cNvPr>
          <p:cNvCxnSpPr>
            <a:cxnSpLocks noChangeShapeType="1"/>
            <a:stCxn id="120" idx="2"/>
          </p:cNvCxnSpPr>
          <p:nvPr/>
        </p:nvCxnSpPr>
        <p:spPr bwMode="auto">
          <a:xfrm rot="5400000">
            <a:off x="5065483" y="1286669"/>
            <a:ext cx="363537" cy="2486025"/>
          </a:xfrm>
          <a:prstGeom prst="bentConnector2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2" name="AutoShape 12">
            <a:extLst>
              <a:ext uri="{FF2B5EF4-FFF2-40B4-BE49-F238E27FC236}">
                <a16:creationId xmlns:a16="http://schemas.microsoft.com/office/drawing/2014/main" id="{E9E3F3ED-067C-4756-89E8-DDFE29F7DE61}"/>
              </a:ext>
            </a:extLst>
          </p:cNvPr>
          <p:cNvCxnSpPr>
            <a:cxnSpLocks noChangeShapeType="1"/>
            <a:stCxn id="123" idx="1"/>
          </p:cNvCxnSpPr>
          <p:nvPr/>
        </p:nvCxnSpPr>
        <p:spPr bwMode="auto">
          <a:xfrm flipH="1">
            <a:off x="3716901" y="5373688"/>
            <a:ext cx="431800" cy="1587"/>
          </a:xfrm>
          <a:prstGeom prst="straightConnector1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23" name="Line 13">
            <a:extLst>
              <a:ext uri="{FF2B5EF4-FFF2-40B4-BE49-F238E27FC236}">
                <a16:creationId xmlns:a16="http://schemas.microsoft.com/office/drawing/2014/main" id="{50D6A91E-902F-4088-BD4A-BA196283E1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8701" y="3644900"/>
            <a:ext cx="0" cy="1728788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4" name="Line 14">
            <a:extLst>
              <a:ext uri="{FF2B5EF4-FFF2-40B4-BE49-F238E27FC236}">
                <a16:creationId xmlns:a16="http://schemas.microsoft.com/office/drawing/2014/main" id="{657BAFD9-20C1-4C3E-929F-A0D56D69E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4464" y="2708275"/>
            <a:ext cx="0" cy="28892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5" name="AutoShape 16">
            <a:extLst>
              <a:ext uri="{FF2B5EF4-FFF2-40B4-BE49-F238E27FC236}">
                <a16:creationId xmlns:a16="http://schemas.microsoft.com/office/drawing/2014/main" id="{35961237-CF6B-456B-8F59-D1DDE6DA5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122" y="5205413"/>
            <a:ext cx="1585913" cy="647700"/>
          </a:xfrm>
          <a:prstGeom prst="roundRect">
            <a:avLst>
              <a:gd name="adj" fmla="val 16667"/>
            </a:avLst>
          </a:prstGeom>
          <a:solidFill>
            <a:srgbClr val="82C83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sv-SE" sz="1400" b="1" dirty="0" err="1">
                <a:latin typeface="Arial" charset="0"/>
              </a:rPr>
              <a:t>NAB’s</a:t>
            </a:r>
            <a:endParaRPr lang="sv-SE" sz="1400" b="1" dirty="0">
              <a:latin typeface="Arial" charset="0"/>
            </a:endParaRPr>
          </a:p>
        </p:txBody>
      </p:sp>
      <p:sp>
        <p:nvSpPr>
          <p:cNvPr id="126" name="Line 17">
            <a:extLst>
              <a:ext uri="{FF2B5EF4-FFF2-40B4-BE49-F238E27FC236}">
                <a16:creationId xmlns:a16="http://schemas.microsoft.com/office/drawing/2014/main" id="{89151AE6-B8B2-4B2A-905E-5C11C03077A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0951" y="3644900"/>
            <a:ext cx="0" cy="180022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7" name="Line 18">
            <a:extLst>
              <a:ext uri="{FF2B5EF4-FFF2-40B4-BE49-F238E27FC236}">
                <a16:creationId xmlns:a16="http://schemas.microsoft.com/office/drawing/2014/main" id="{70AC42B9-9BD1-44F6-BB26-99E0A525A1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93614" y="5445125"/>
            <a:ext cx="287337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8" name="Line 19">
            <a:extLst>
              <a:ext uri="{FF2B5EF4-FFF2-40B4-BE49-F238E27FC236}">
                <a16:creationId xmlns:a16="http://schemas.microsoft.com/office/drawing/2014/main" id="{771E1ECC-9D46-4C18-81D7-13ED568056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93614" y="4581525"/>
            <a:ext cx="287337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9" name="AutoShape 20">
            <a:extLst>
              <a:ext uri="{FF2B5EF4-FFF2-40B4-BE49-F238E27FC236}">
                <a16:creationId xmlns:a16="http://schemas.microsoft.com/office/drawing/2014/main" id="{80EE8FE6-F0CB-41AA-B577-6364FCA13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3164" y="4292600"/>
            <a:ext cx="1512887" cy="647700"/>
          </a:xfrm>
          <a:prstGeom prst="roundRect">
            <a:avLst>
              <a:gd name="adj" fmla="val 16667"/>
            </a:avLst>
          </a:prstGeom>
          <a:solidFill>
            <a:srgbClr val="82C836"/>
          </a:solidFill>
          <a:ln w="9525">
            <a:solidFill>
              <a:srgbClr val="333399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sv-SE" sz="1400" b="1" dirty="0">
                <a:latin typeface="Arial" charset="0"/>
              </a:rPr>
              <a:t>National</a:t>
            </a:r>
          </a:p>
          <a:p>
            <a:pPr algn="ctr"/>
            <a:r>
              <a:rPr lang="sv-SE" sz="1400" b="1" dirty="0">
                <a:latin typeface="Arial" charset="0"/>
              </a:rPr>
              <a:t> </a:t>
            </a:r>
            <a:r>
              <a:rPr lang="sv-SE" sz="1400" b="1" dirty="0" err="1">
                <a:latin typeface="Arial" charset="0"/>
              </a:rPr>
              <a:t>Accreditation</a:t>
            </a:r>
            <a:endParaRPr lang="sv-SE" sz="1400" b="1" dirty="0">
              <a:latin typeface="Arial" charset="0"/>
            </a:endParaRPr>
          </a:p>
          <a:p>
            <a:pPr algn="ctr"/>
            <a:r>
              <a:rPr lang="sv-SE" sz="1400" b="1" dirty="0">
                <a:latin typeface="Arial" charset="0"/>
              </a:rPr>
              <a:t> </a:t>
            </a:r>
            <a:r>
              <a:rPr lang="sv-SE" sz="1400" b="1" dirty="0" err="1">
                <a:latin typeface="Arial" charset="0"/>
              </a:rPr>
              <a:t>Bodies</a:t>
            </a:r>
            <a:endParaRPr lang="sv-SE" sz="1200" b="1" dirty="0">
              <a:latin typeface="Arial" charset="0"/>
            </a:endParaRPr>
          </a:p>
        </p:txBody>
      </p:sp>
      <p:sp>
        <p:nvSpPr>
          <p:cNvPr id="130" name="AutoShape 21">
            <a:extLst>
              <a:ext uri="{FF2B5EF4-FFF2-40B4-BE49-F238E27FC236}">
                <a16:creationId xmlns:a16="http://schemas.microsoft.com/office/drawing/2014/main" id="{0E50503D-9D2F-47DB-BC80-BA63AECCE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3164" y="5157788"/>
            <a:ext cx="1512887" cy="647700"/>
          </a:xfrm>
          <a:prstGeom prst="roundRect">
            <a:avLst>
              <a:gd name="adj" fmla="val 16667"/>
            </a:avLst>
          </a:prstGeom>
          <a:solidFill>
            <a:srgbClr val="82C836"/>
          </a:solidFill>
          <a:ln w="9525">
            <a:solidFill>
              <a:srgbClr val="333399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 b="1" dirty="0">
                <a:latin typeface="Arial" charset="0"/>
              </a:rPr>
              <a:t>NAB’s</a:t>
            </a:r>
          </a:p>
        </p:txBody>
      </p:sp>
      <p:sp>
        <p:nvSpPr>
          <p:cNvPr id="131" name="Text Box 22">
            <a:extLst>
              <a:ext uri="{FF2B5EF4-FFF2-40B4-BE49-F238E27FC236}">
                <a16:creationId xmlns:a16="http://schemas.microsoft.com/office/drawing/2014/main" id="{522A992D-5938-4887-A539-AB70541D2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765" y="2941546"/>
            <a:ext cx="3259959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SE" b="1" dirty="0">
                <a:solidFill>
                  <a:srgbClr val="000000"/>
                </a:solidFill>
                <a:latin typeface="Arial" charset="0"/>
              </a:rPr>
              <a:t>Regional</a:t>
            </a:r>
          </a:p>
          <a:p>
            <a:pPr>
              <a:spcBef>
                <a:spcPts val="300"/>
              </a:spcBef>
            </a:pPr>
            <a:r>
              <a:rPr lang="sv-SE" b="1" dirty="0">
                <a:solidFill>
                  <a:srgbClr val="000000"/>
                </a:solidFill>
                <a:latin typeface="Arial" charset="0"/>
              </a:rPr>
              <a:t>Multilateral Agreements</a:t>
            </a:r>
            <a:endParaRPr lang="en-US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" name="Line 23">
            <a:extLst>
              <a:ext uri="{FF2B5EF4-FFF2-40B4-BE49-F238E27FC236}">
                <a16:creationId xmlns:a16="http://schemas.microsoft.com/office/drawing/2014/main" id="{E0464C77-6F3D-40D8-B667-C1498EC90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4826" y="3716338"/>
            <a:ext cx="0" cy="1728787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3" name="Line 24">
            <a:extLst>
              <a:ext uri="{FF2B5EF4-FFF2-40B4-BE49-F238E27FC236}">
                <a16:creationId xmlns:a16="http://schemas.microsoft.com/office/drawing/2014/main" id="{F232DCFE-8FBA-4CAF-B248-2EF8D43C5F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04464" y="4508500"/>
            <a:ext cx="360362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4" name="Text Box 25">
            <a:extLst>
              <a:ext uri="{FF2B5EF4-FFF2-40B4-BE49-F238E27FC236}">
                <a16:creationId xmlns:a16="http://schemas.microsoft.com/office/drawing/2014/main" id="{1848DECF-B49E-4185-9063-18E0439C7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46" y="1731220"/>
            <a:ext cx="2950397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SE" b="1" dirty="0">
                <a:solidFill>
                  <a:srgbClr val="000000"/>
                </a:solidFill>
                <a:latin typeface="Arial" charset="0"/>
              </a:rPr>
              <a:t>International</a:t>
            </a:r>
          </a:p>
          <a:p>
            <a:pPr>
              <a:spcBef>
                <a:spcPts val="300"/>
              </a:spcBef>
            </a:pPr>
            <a:r>
              <a:rPr lang="sv-SE" b="1" dirty="0">
                <a:solidFill>
                  <a:srgbClr val="000000"/>
                </a:solidFill>
                <a:latin typeface="Arial" charset="0"/>
              </a:rPr>
              <a:t>Multilateral Agreements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5" name="Line 27">
            <a:extLst>
              <a:ext uri="{FF2B5EF4-FFF2-40B4-BE49-F238E27FC236}">
                <a16:creationId xmlns:a16="http://schemas.microsoft.com/office/drawing/2014/main" id="{99A0D0F6-BA2A-4D41-8F96-1BF259EBFE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04464" y="5445125"/>
            <a:ext cx="360362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6" name="Line 30">
            <a:extLst>
              <a:ext uri="{FF2B5EF4-FFF2-40B4-BE49-F238E27FC236}">
                <a16:creationId xmlns:a16="http://schemas.microsoft.com/office/drawing/2014/main" id="{F8B9E9AF-F581-4615-8257-C1D340251C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2164" y="2708275"/>
            <a:ext cx="295275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137" name="AutoShape 32">
            <a:extLst>
              <a:ext uri="{FF2B5EF4-FFF2-40B4-BE49-F238E27FC236}">
                <a16:creationId xmlns:a16="http://schemas.microsoft.com/office/drawing/2014/main" id="{284839E5-AF99-47D4-8318-967FECA605D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716901" y="4508500"/>
            <a:ext cx="431800" cy="1588"/>
          </a:xfrm>
          <a:prstGeom prst="straightConnector1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pic>
        <p:nvPicPr>
          <p:cNvPr id="138" name="Picture 34" descr="ilac-RGB">
            <a:hlinkClick r:id="rId2"/>
            <a:extLst>
              <a:ext uri="{FF2B5EF4-FFF2-40B4-BE49-F238E27FC236}">
                <a16:creationId xmlns:a16="http://schemas.microsoft.com/office/drawing/2014/main" id="{3C32B039-2D67-4E83-A927-D87C26820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9095" y="1576337"/>
            <a:ext cx="924028" cy="92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35" descr="IAF">
            <a:hlinkClick r:id="rId4"/>
            <a:extLst>
              <a:ext uri="{FF2B5EF4-FFF2-40B4-BE49-F238E27FC236}">
                <a16:creationId xmlns:a16="http://schemas.microsoft.com/office/drawing/2014/main" id="{4DC9B77B-29EC-45F9-A236-57D09F437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5595" y="1593257"/>
            <a:ext cx="1199106" cy="88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AutoShape 6">
            <a:extLst>
              <a:ext uri="{FF2B5EF4-FFF2-40B4-BE49-F238E27FC236}">
                <a16:creationId xmlns:a16="http://schemas.microsoft.com/office/drawing/2014/main" id="{FA095FB5-6C21-4CD7-90F2-0F039D7C6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049" y="4292724"/>
            <a:ext cx="1512888" cy="647700"/>
          </a:xfrm>
          <a:prstGeom prst="roundRect">
            <a:avLst>
              <a:gd name="adj" fmla="val 16667"/>
            </a:avLst>
          </a:prstGeom>
          <a:solidFill>
            <a:srgbClr val="82C836"/>
          </a:solidFill>
          <a:ln w="9525">
            <a:solidFill>
              <a:srgbClr val="333399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sv-SE" sz="1400" b="1" dirty="0">
                <a:latin typeface="Arial" charset="0"/>
              </a:rPr>
              <a:t>National</a:t>
            </a:r>
          </a:p>
          <a:p>
            <a:pPr algn="ctr"/>
            <a:r>
              <a:rPr lang="sv-SE" sz="1400" b="1" dirty="0">
                <a:latin typeface="Arial" charset="0"/>
              </a:rPr>
              <a:t> </a:t>
            </a:r>
            <a:r>
              <a:rPr lang="sv-SE" sz="1400" b="1" dirty="0" err="1">
                <a:latin typeface="Arial" charset="0"/>
              </a:rPr>
              <a:t>Accreditation</a:t>
            </a:r>
            <a:endParaRPr lang="sv-SE" sz="1400" b="1" dirty="0">
              <a:latin typeface="Arial" charset="0"/>
            </a:endParaRPr>
          </a:p>
          <a:p>
            <a:pPr algn="ctr"/>
            <a:r>
              <a:rPr lang="sv-SE" sz="1400" b="1" dirty="0">
                <a:latin typeface="Arial" charset="0"/>
              </a:rPr>
              <a:t> </a:t>
            </a:r>
            <a:r>
              <a:rPr lang="sv-SE" sz="1400" b="1" dirty="0" err="1">
                <a:latin typeface="Arial" charset="0"/>
              </a:rPr>
              <a:t>Bodies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141" name="AutoShape 7">
            <a:extLst>
              <a:ext uri="{FF2B5EF4-FFF2-40B4-BE49-F238E27FC236}">
                <a16:creationId xmlns:a16="http://schemas.microsoft.com/office/drawing/2014/main" id="{7D6FC79E-53CB-4B3F-A77D-E48ED29EF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8487" y="5157912"/>
            <a:ext cx="1439862" cy="647700"/>
          </a:xfrm>
          <a:prstGeom prst="roundRect">
            <a:avLst>
              <a:gd name="adj" fmla="val 16667"/>
            </a:avLst>
          </a:prstGeom>
          <a:solidFill>
            <a:srgbClr val="82C836"/>
          </a:solidFill>
          <a:ln w="9525">
            <a:solidFill>
              <a:srgbClr val="333399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sv-SE" sz="1400" b="1" dirty="0" err="1">
                <a:latin typeface="Arial" charset="0"/>
              </a:rPr>
              <a:t>NAB’s</a:t>
            </a:r>
            <a:endParaRPr lang="sv-SE" sz="1400" b="1" dirty="0">
              <a:latin typeface="Arial" charset="0"/>
            </a:endParaRPr>
          </a:p>
        </p:txBody>
      </p:sp>
      <p:sp>
        <p:nvSpPr>
          <p:cNvPr id="142" name="Line 17">
            <a:extLst>
              <a:ext uri="{FF2B5EF4-FFF2-40B4-BE49-F238E27FC236}">
                <a16:creationId xmlns:a16="http://schemas.microsoft.com/office/drawing/2014/main" id="{3BA5C0DD-ADA1-4752-88A1-5706B278B8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97274" y="3645024"/>
            <a:ext cx="0" cy="180022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3" name="Line 18">
            <a:extLst>
              <a:ext uri="{FF2B5EF4-FFF2-40B4-BE49-F238E27FC236}">
                <a16:creationId xmlns:a16="http://schemas.microsoft.com/office/drawing/2014/main" id="{3169043C-A002-4D05-9701-49498A503F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09937" y="5445249"/>
            <a:ext cx="287337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4" name="Line 19">
            <a:extLst>
              <a:ext uri="{FF2B5EF4-FFF2-40B4-BE49-F238E27FC236}">
                <a16:creationId xmlns:a16="http://schemas.microsoft.com/office/drawing/2014/main" id="{D72CC150-BB6A-4892-ADF4-A7722C3F25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09937" y="4581649"/>
            <a:ext cx="287337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5" name="Line 29">
            <a:extLst>
              <a:ext uri="{FF2B5EF4-FFF2-40B4-BE49-F238E27FC236}">
                <a16:creationId xmlns:a16="http://schemas.microsoft.com/office/drawing/2014/main" id="{BE6DFF02-2257-490B-8BD6-5944D1B2D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4230" y="2708275"/>
            <a:ext cx="0" cy="28892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6" name="Line 15">
            <a:extLst>
              <a:ext uri="{FF2B5EF4-FFF2-40B4-BE49-F238E27FC236}">
                <a16:creationId xmlns:a16="http://schemas.microsoft.com/office/drawing/2014/main" id="{193DB90C-9B47-4C47-9241-523C76F69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9640" y="2708275"/>
            <a:ext cx="0" cy="28892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7" name="Line 31">
            <a:extLst>
              <a:ext uri="{FF2B5EF4-FFF2-40B4-BE49-F238E27FC236}">
                <a16:creationId xmlns:a16="http://schemas.microsoft.com/office/drawing/2014/main" id="{EB156CF1-D0DC-44D8-9666-6A17FB44475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90151" y="2708275"/>
            <a:ext cx="0" cy="288925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218" name="Picture 2" descr="Image result for afrac accreditation logo">
            <a:extLst>
              <a:ext uri="{FF2B5EF4-FFF2-40B4-BE49-F238E27FC236}">
                <a16:creationId xmlns:a16="http://schemas.microsoft.com/office/drawing/2014/main" id="{AB6B1DDB-BA5A-45B1-9127-0F303D95F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5" b="23166"/>
          <a:stretch/>
        </p:blipFill>
        <p:spPr bwMode="auto">
          <a:xfrm>
            <a:off x="9123997" y="3025775"/>
            <a:ext cx="650575" cy="26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apac accreditation logo">
            <a:extLst>
              <a:ext uri="{FF2B5EF4-FFF2-40B4-BE49-F238E27FC236}">
                <a16:creationId xmlns:a16="http://schemas.microsoft.com/office/drawing/2014/main" id="{5C33D4E9-8072-4C97-907A-1EE998EA6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532" y="3035607"/>
            <a:ext cx="899450" cy="24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iaac accreditation logo">
            <a:extLst>
              <a:ext uri="{FF2B5EF4-FFF2-40B4-BE49-F238E27FC236}">
                <a16:creationId xmlns:a16="http://schemas.microsoft.com/office/drawing/2014/main" id="{2D4A1AC9-8A6A-403F-A6A9-5C9750CDC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959" y="3025775"/>
            <a:ext cx="529009" cy="29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EA accreditation logo">
            <a:extLst>
              <a:ext uri="{FF2B5EF4-FFF2-40B4-BE49-F238E27FC236}">
                <a16:creationId xmlns:a16="http://schemas.microsoft.com/office/drawing/2014/main" id="{A9FC7E0F-7F8A-4786-86DB-1D799B850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45" y="3025775"/>
            <a:ext cx="806209" cy="29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Slide Number Placeholder 1">
            <a:extLst>
              <a:ext uri="{FF2B5EF4-FFF2-40B4-BE49-F238E27FC236}">
                <a16:creationId xmlns:a16="http://schemas.microsoft.com/office/drawing/2014/main" id="{C96FB5F2-7075-41C7-A95E-9323879E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5320" y="6438240"/>
            <a:ext cx="2743200" cy="365125"/>
          </a:xfrm>
        </p:spPr>
        <p:txBody>
          <a:bodyPr/>
          <a:lstStyle/>
          <a:p>
            <a:fld id="{BF319091-8FC5-4F3C-B086-7125BFA46431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01D8B44-46CA-4DBB-BF29-1F370411E910}"/>
              </a:ext>
            </a:extLst>
          </p:cNvPr>
          <p:cNvSpPr/>
          <p:nvPr/>
        </p:nvSpPr>
        <p:spPr>
          <a:xfrm>
            <a:off x="0" y="6301885"/>
            <a:ext cx="12251841" cy="547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6003B385-F4AC-4B68-83AF-1155C8D0CCE7}"/>
              </a:ext>
            </a:extLst>
          </p:cNvPr>
          <p:cNvSpPr txBox="1">
            <a:spLocks/>
          </p:cNvSpPr>
          <p:nvPr/>
        </p:nvSpPr>
        <p:spPr>
          <a:xfrm>
            <a:off x="8621279" y="6404003"/>
            <a:ext cx="27607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19091-8FC5-4F3C-B086-7125BFA46431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6243F9E-DF7A-4BAA-A628-4AD0AB13E81D}"/>
              </a:ext>
            </a:extLst>
          </p:cNvPr>
          <p:cNvSpPr/>
          <p:nvPr/>
        </p:nvSpPr>
        <p:spPr>
          <a:xfrm>
            <a:off x="10679" y="6332981"/>
            <a:ext cx="12269811" cy="501650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F3F0433-9A41-4EB0-BD7A-D148FA6EF46C}"/>
              </a:ext>
            </a:extLst>
          </p:cNvPr>
          <p:cNvGrpSpPr/>
          <p:nvPr/>
        </p:nvGrpSpPr>
        <p:grpSpPr>
          <a:xfrm>
            <a:off x="4704979" y="6367114"/>
            <a:ext cx="3320520" cy="433387"/>
            <a:chOff x="5403103" y="6322215"/>
            <a:chExt cx="3299463" cy="433387"/>
          </a:xfrm>
        </p:grpSpPr>
        <p:sp>
          <p:nvSpPr>
            <p:cNvPr id="47" name="Footer Placeholder 4">
              <a:extLst>
                <a:ext uri="{FF2B5EF4-FFF2-40B4-BE49-F238E27FC236}">
                  <a16:creationId xmlns:a16="http://schemas.microsoft.com/office/drawing/2014/main" id="{2D974BF7-8D1B-4349-9A83-0BBB02E456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770179" y="6322215"/>
              <a:ext cx="2932387" cy="43338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www.nabcb.qci.org.in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C81AD30-C35C-4B83-91E6-F07034432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103" y="6336931"/>
              <a:ext cx="403953" cy="403953"/>
            </a:xfrm>
            <a:prstGeom prst="rect">
              <a:avLst/>
            </a:prstGeom>
          </p:spPr>
        </p:pic>
      </p:grpSp>
      <p:sp>
        <p:nvSpPr>
          <p:cNvPr id="49" name="Footer Placeholder 4">
            <a:extLst>
              <a:ext uri="{FF2B5EF4-FFF2-40B4-BE49-F238E27FC236}">
                <a16:creationId xmlns:a16="http://schemas.microsoft.com/office/drawing/2014/main" id="{E68B9AFE-A94A-443D-ACFD-A0894EB589E7}"/>
              </a:ext>
            </a:extLst>
          </p:cNvPr>
          <p:cNvSpPr txBox="1">
            <a:spLocks/>
          </p:cNvSpPr>
          <p:nvPr/>
        </p:nvSpPr>
        <p:spPr>
          <a:xfrm>
            <a:off x="198320" y="6369867"/>
            <a:ext cx="1577592" cy="4333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NABCB</a:t>
            </a:r>
          </a:p>
        </p:txBody>
      </p:sp>
    </p:spTree>
    <p:extLst>
      <p:ext uri="{BB962C8B-B14F-4D97-AF65-F5344CB8AC3E}">
        <p14:creationId xmlns:p14="http://schemas.microsoft.com/office/powerpoint/2010/main" val="305896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88921"/>
            <a:ext cx="12192000" cy="493500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BENEFITS OF ACCREDITATION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F2B4D1-0954-482D-9992-6947CD0DC290}"/>
              </a:ext>
            </a:extLst>
          </p:cNvPr>
          <p:cNvGrpSpPr/>
          <p:nvPr/>
        </p:nvGrpSpPr>
        <p:grpSpPr>
          <a:xfrm>
            <a:off x="631296" y="1164665"/>
            <a:ext cx="3677611" cy="1141841"/>
            <a:chOff x="1762377" y="2893"/>
            <a:chExt cx="6516434" cy="605468"/>
          </a:xfrm>
          <a:scene3d>
            <a:camera prst="orthographicFront"/>
            <a:lightRig rig="flat" dir="t"/>
          </a:scene3d>
        </p:grpSpPr>
        <p:sp>
          <p:nvSpPr>
            <p:cNvPr id="25" name="Arrow: Pentagon 24">
              <a:extLst>
                <a:ext uri="{FF2B5EF4-FFF2-40B4-BE49-F238E27FC236}">
                  <a16:creationId xmlns:a16="http://schemas.microsoft.com/office/drawing/2014/main" id="{BC54254E-5D1F-4D75-B6C1-626BDECEFFBA}"/>
                </a:ext>
              </a:extLst>
            </p:cNvPr>
            <p:cNvSpPr/>
            <p:nvPr/>
          </p:nvSpPr>
          <p:spPr>
            <a:xfrm rot="10800000">
              <a:off x="1762377" y="2893"/>
              <a:ext cx="6516434" cy="605468"/>
            </a:xfrm>
            <a:prstGeom prst="rect">
              <a:avLst/>
            </a:prstGeom>
            <a:ln>
              <a:noFill/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Arrow: Pentagon 4">
              <a:extLst>
                <a:ext uri="{FF2B5EF4-FFF2-40B4-BE49-F238E27FC236}">
                  <a16:creationId xmlns:a16="http://schemas.microsoft.com/office/drawing/2014/main" id="{1667FB59-806C-4EC2-8BA2-7F78CC730314}"/>
                </a:ext>
              </a:extLst>
            </p:cNvPr>
            <p:cNvSpPr txBox="1"/>
            <p:nvPr/>
          </p:nvSpPr>
          <p:spPr>
            <a:xfrm rot="21600000">
              <a:off x="1913744" y="2893"/>
              <a:ext cx="6365067" cy="605468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66995" tIns="76200" rIns="142240" bIns="76200" numCol="1" spcCol="1270" anchor="ctr" anchorCtr="0">
              <a:noAutofit/>
            </a:bodyPr>
            <a:lstStyle/>
            <a:p>
              <a:pPr lvl="0" algn="ctr"/>
              <a:r>
                <a: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Assurance of Technical Competence, Reliability and Integrity of Conformity Assessment Bodies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4074730-061E-419E-8FD7-D2D94834F853}"/>
              </a:ext>
            </a:extLst>
          </p:cNvPr>
          <p:cNvGrpSpPr/>
          <p:nvPr/>
        </p:nvGrpSpPr>
        <p:grpSpPr>
          <a:xfrm>
            <a:off x="8200292" y="1096493"/>
            <a:ext cx="3738905" cy="1155797"/>
            <a:chOff x="1785095" y="789099"/>
            <a:chExt cx="6486144" cy="605468"/>
          </a:xfrm>
          <a:scene3d>
            <a:camera prst="orthographicFront"/>
            <a:lightRig rig="flat" dir="t"/>
          </a:scene3d>
        </p:grpSpPr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F59FB91A-D149-4810-B6E9-85A5F2A54391}"/>
                </a:ext>
              </a:extLst>
            </p:cNvPr>
            <p:cNvSpPr/>
            <p:nvPr/>
          </p:nvSpPr>
          <p:spPr>
            <a:xfrm rot="10800000">
              <a:off x="1785095" y="789099"/>
              <a:ext cx="6486144" cy="605468"/>
            </a:xfrm>
            <a:prstGeom prst="rect">
              <a:avLst/>
            </a:prstGeom>
            <a:ln>
              <a:noFill/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633482"/>
                <a:satOff val="-6796"/>
                <a:lumOff val="1601"/>
                <a:alphaOff val="0"/>
              </a:schemeClr>
            </a:fillRef>
            <a:effectRef idx="1">
              <a:schemeClr val="accent4">
                <a:hueOff val="1633482"/>
                <a:satOff val="-6796"/>
                <a:lumOff val="160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Arrow: Pentagon 6">
              <a:extLst>
                <a:ext uri="{FF2B5EF4-FFF2-40B4-BE49-F238E27FC236}">
                  <a16:creationId xmlns:a16="http://schemas.microsoft.com/office/drawing/2014/main" id="{2F5FB3E4-BEF9-493D-B257-E68FC80520CD}"/>
                </a:ext>
              </a:extLst>
            </p:cNvPr>
            <p:cNvSpPr txBox="1"/>
            <p:nvPr/>
          </p:nvSpPr>
          <p:spPr>
            <a:xfrm rot="21600000">
              <a:off x="1936462" y="789099"/>
              <a:ext cx="6334777" cy="605468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66995" tIns="76200" rIns="142240" bIns="76200" numCol="1" spcCol="1270" anchor="ctr" anchorCtr="0">
              <a:noAutofit/>
            </a:bodyPr>
            <a:lstStyle/>
            <a:p>
              <a:pPr lvl="0" algn="ctr"/>
              <a:r>
                <a: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Customer Satisfaction, Minimizes Complaints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4128FCD-BB7C-4C80-8319-F566ECA3F730}"/>
              </a:ext>
            </a:extLst>
          </p:cNvPr>
          <p:cNvGrpSpPr/>
          <p:nvPr/>
        </p:nvGrpSpPr>
        <p:grpSpPr>
          <a:xfrm>
            <a:off x="631296" y="2556474"/>
            <a:ext cx="3677611" cy="989348"/>
            <a:chOff x="1785095" y="1575304"/>
            <a:chExt cx="6486144" cy="605468"/>
          </a:xfrm>
          <a:scene3d>
            <a:camera prst="orthographicFront"/>
            <a:lightRig rig="flat" dir="t"/>
          </a:scene3d>
        </p:grpSpPr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id="{774F3F10-B384-43AE-9C29-184D12212952}"/>
                </a:ext>
              </a:extLst>
            </p:cNvPr>
            <p:cNvSpPr/>
            <p:nvPr/>
          </p:nvSpPr>
          <p:spPr>
            <a:xfrm rot="10800000">
              <a:off x="1785095" y="1575304"/>
              <a:ext cx="6486144" cy="605468"/>
            </a:xfrm>
            <a:prstGeom prst="rect">
              <a:avLst/>
            </a:prstGeom>
            <a:ln>
              <a:noFill/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3266964"/>
                <a:satOff val="-13592"/>
                <a:lumOff val="3203"/>
                <a:alphaOff val="0"/>
              </a:schemeClr>
            </a:fillRef>
            <a:effectRef idx="1">
              <a:schemeClr val="accent4">
                <a:hueOff val="3266964"/>
                <a:satOff val="-13592"/>
                <a:lumOff val="320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Arrow: Pentagon 8">
              <a:extLst>
                <a:ext uri="{FF2B5EF4-FFF2-40B4-BE49-F238E27FC236}">
                  <a16:creationId xmlns:a16="http://schemas.microsoft.com/office/drawing/2014/main" id="{F12C76C4-5961-457C-846C-8252B55DD868}"/>
                </a:ext>
              </a:extLst>
            </p:cNvPr>
            <p:cNvSpPr txBox="1"/>
            <p:nvPr/>
          </p:nvSpPr>
          <p:spPr>
            <a:xfrm>
              <a:off x="1936461" y="1575304"/>
              <a:ext cx="6334778" cy="605468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66995" tIns="76200" rIns="142240" bIns="76200" numCol="1" spcCol="1270" anchor="ctr" anchorCtr="0">
              <a:noAutofit/>
            </a:bodyPr>
            <a:lstStyle/>
            <a:p>
              <a:pPr lvl="0" algn="ctr"/>
              <a:r>
                <a: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Increased Operational Efficiency, Effective Risk Management, Saves Time &amp; Money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DFF0CEE-1688-4B1A-985D-1CDEDDC19DF7}"/>
              </a:ext>
            </a:extLst>
          </p:cNvPr>
          <p:cNvGrpSpPr/>
          <p:nvPr/>
        </p:nvGrpSpPr>
        <p:grpSpPr>
          <a:xfrm>
            <a:off x="8222752" y="2482514"/>
            <a:ext cx="3738905" cy="1022292"/>
            <a:chOff x="1785095" y="2361509"/>
            <a:chExt cx="6486144" cy="605468"/>
          </a:xfrm>
          <a:scene3d>
            <a:camera prst="orthographicFront"/>
            <a:lightRig rig="flat" dir="t"/>
          </a:scene3d>
        </p:grpSpPr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C9711F55-F96C-4DE7-8327-5943725037AE}"/>
                </a:ext>
              </a:extLst>
            </p:cNvPr>
            <p:cNvSpPr/>
            <p:nvPr/>
          </p:nvSpPr>
          <p:spPr>
            <a:xfrm rot="10800000">
              <a:off x="1785095" y="2361509"/>
              <a:ext cx="6486144" cy="605468"/>
            </a:xfrm>
            <a:prstGeom prst="rect">
              <a:avLst/>
            </a:prstGeom>
            <a:ln>
              <a:noFill/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4900445"/>
                <a:satOff val="-20388"/>
                <a:lumOff val="4804"/>
                <a:alphaOff val="0"/>
              </a:schemeClr>
            </a:fillRef>
            <a:effectRef idx="1">
              <a:schemeClr val="accent4"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Arrow: Pentagon 10">
              <a:extLst>
                <a:ext uri="{FF2B5EF4-FFF2-40B4-BE49-F238E27FC236}">
                  <a16:creationId xmlns:a16="http://schemas.microsoft.com/office/drawing/2014/main" id="{0CBB985B-3FED-491B-958C-83D3A0D1AAA7}"/>
                </a:ext>
              </a:extLst>
            </p:cNvPr>
            <p:cNvSpPr txBox="1"/>
            <p:nvPr/>
          </p:nvSpPr>
          <p:spPr>
            <a:xfrm rot="21600000">
              <a:off x="1936462" y="2361509"/>
              <a:ext cx="6334777" cy="605468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66995" tIns="76200" rIns="142240" bIns="76200" numCol="1" spcCol="1270" anchor="ctr" anchorCtr="0">
              <a:noAutofit/>
            </a:bodyPr>
            <a:lstStyle/>
            <a:p>
              <a:pPr lvl="0" algn="ctr"/>
              <a:r>
                <a: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Facilitates Selection of Suppliers, Promotes Confidence in Imports, Avoids Re-testing/inspection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FBB750-E69D-4D9F-8900-024ED1FF54FC}"/>
              </a:ext>
            </a:extLst>
          </p:cNvPr>
          <p:cNvGrpSpPr/>
          <p:nvPr/>
        </p:nvGrpSpPr>
        <p:grpSpPr>
          <a:xfrm>
            <a:off x="641099" y="3768549"/>
            <a:ext cx="3697994" cy="1022293"/>
            <a:chOff x="1764712" y="3147715"/>
            <a:chExt cx="6513320" cy="605468"/>
          </a:xfrm>
          <a:scene3d>
            <a:camera prst="orthographicFront"/>
            <a:lightRig rig="flat" dir="t"/>
          </a:scene3d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595CDF1C-C491-490B-B8DA-85D8DCEBA352}"/>
                </a:ext>
              </a:extLst>
            </p:cNvPr>
            <p:cNvSpPr/>
            <p:nvPr/>
          </p:nvSpPr>
          <p:spPr>
            <a:xfrm rot="10800000">
              <a:off x="1764712" y="3147715"/>
              <a:ext cx="6513320" cy="605468"/>
            </a:xfrm>
            <a:prstGeom prst="rect">
              <a:avLst/>
            </a:prstGeom>
            <a:ln>
              <a:noFill/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6533927"/>
                <a:satOff val="-27185"/>
                <a:lumOff val="6405"/>
                <a:alphaOff val="0"/>
              </a:schemeClr>
            </a:fillRef>
            <a:effectRef idx="1">
              <a:schemeClr val="accent4">
                <a:hueOff val="6533927"/>
                <a:satOff val="-27185"/>
                <a:lumOff val="6405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Arrow: Pentagon 12">
              <a:extLst>
                <a:ext uri="{FF2B5EF4-FFF2-40B4-BE49-F238E27FC236}">
                  <a16:creationId xmlns:a16="http://schemas.microsoft.com/office/drawing/2014/main" id="{81B3A795-EDEF-47B9-B5D0-EDAB0F7AB566}"/>
                </a:ext>
              </a:extLst>
            </p:cNvPr>
            <p:cNvSpPr txBox="1"/>
            <p:nvPr/>
          </p:nvSpPr>
          <p:spPr>
            <a:xfrm rot="21600000">
              <a:off x="1916079" y="3147715"/>
              <a:ext cx="6361953" cy="605468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66995" tIns="76200" rIns="142240" bIns="76200" numCol="1" spcCol="1270" anchor="ctr" anchorCtr="0">
              <a:noAutofit/>
            </a:bodyPr>
            <a:lstStyle/>
            <a:p>
              <a:pPr lvl="0" algn="ctr"/>
              <a:r>
                <a: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Demonstrates Compliance to Standards / Regulations / Requirements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AE2740-26F7-4C0D-BB1D-BFD0678DEDA7}"/>
              </a:ext>
            </a:extLst>
          </p:cNvPr>
          <p:cNvGrpSpPr/>
          <p:nvPr/>
        </p:nvGrpSpPr>
        <p:grpSpPr>
          <a:xfrm>
            <a:off x="8257812" y="3688125"/>
            <a:ext cx="3858215" cy="1022293"/>
            <a:chOff x="1785095" y="3933920"/>
            <a:chExt cx="6486144" cy="605468"/>
          </a:xfrm>
          <a:scene3d>
            <a:camera prst="orthographicFront"/>
            <a:lightRig rig="flat" dir="t"/>
          </a:scene3d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69B5B3B2-AD40-47D1-83EF-36AD1415A65F}"/>
                </a:ext>
              </a:extLst>
            </p:cNvPr>
            <p:cNvSpPr/>
            <p:nvPr/>
          </p:nvSpPr>
          <p:spPr>
            <a:xfrm rot="10800000">
              <a:off x="1785095" y="3933920"/>
              <a:ext cx="6486144" cy="605468"/>
            </a:xfrm>
            <a:prstGeom prst="rect">
              <a:avLst/>
            </a:prstGeom>
            <a:ln>
              <a:noFill/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8167408"/>
                <a:satOff val="-33981"/>
                <a:lumOff val="8007"/>
                <a:alphaOff val="0"/>
              </a:schemeClr>
            </a:fillRef>
            <a:effectRef idx="1">
              <a:schemeClr val="accent4">
                <a:hueOff val="8167408"/>
                <a:satOff val="-33981"/>
                <a:lumOff val="800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Arrow: Pentagon 14">
              <a:extLst>
                <a:ext uri="{FF2B5EF4-FFF2-40B4-BE49-F238E27FC236}">
                  <a16:creationId xmlns:a16="http://schemas.microsoft.com/office/drawing/2014/main" id="{3F351216-2A49-437F-BC50-7F5F20EE0863}"/>
                </a:ext>
              </a:extLst>
            </p:cNvPr>
            <p:cNvSpPr txBox="1"/>
            <p:nvPr/>
          </p:nvSpPr>
          <p:spPr>
            <a:xfrm rot="21600000">
              <a:off x="1936462" y="3933920"/>
              <a:ext cx="6334777" cy="605468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66995" tIns="76200" rIns="142240" bIns="76200" numCol="1" spcCol="1270" anchor="ctr" anchorCtr="0">
              <a:noAutofit/>
            </a:bodyPr>
            <a:lstStyle/>
            <a:p>
              <a:pPr lvl="0" algn="ctr"/>
              <a:r>
                <a: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Enhances Competitiveness, Marketing Advantage, Increased Business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A2D672-BF79-4DE1-82CB-98B49F588F6B}"/>
              </a:ext>
            </a:extLst>
          </p:cNvPr>
          <p:cNvGrpSpPr/>
          <p:nvPr/>
        </p:nvGrpSpPr>
        <p:grpSpPr>
          <a:xfrm>
            <a:off x="3932903" y="4856342"/>
            <a:ext cx="4670323" cy="1319872"/>
            <a:chOff x="1785095" y="4720126"/>
            <a:chExt cx="6486144" cy="788828"/>
          </a:xfrm>
          <a:scene3d>
            <a:camera prst="orthographicFront"/>
            <a:lightRig rig="flat" dir="t"/>
          </a:scene3d>
        </p:grpSpPr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7A8C6343-0ED7-4061-8AFB-B7F6A0F473B8}"/>
                </a:ext>
              </a:extLst>
            </p:cNvPr>
            <p:cNvSpPr/>
            <p:nvPr/>
          </p:nvSpPr>
          <p:spPr>
            <a:xfrm rot="10800000">
              <a:off x="1785095" y="4720126"/>
              <a:ext cx="6486144" cy="610978"/>
            </a:xfrm>
            <a:prstGeom prst="rect">
              <a:avLst/>
            </a:prstGeom>
            <a:ln>
              <a:noFill/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1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Arrow: Pentagon 16">
              <a:extLst>
                <a:ext uri="{FF2B5EF4-FFF2-40B4-BE49-F238E27FC236}">
                  <a16:creationId xmlns:a16="http://schemas.microsoft.com/office/drawing/2014/main" id="{AD93D0AF-B1AA-4C19-BB9A-8677B16F9373}"/>
                </a:ext>
              </a:extLst>
            </p:cNvPr>
            <p:cNvSpPr txBox="1"/>
            <p:nvPr/>
          </p:nvSpPr>
          <p:spPr>
            <a:xfrm>
              <a:off x="1861466" y="4760381"/>
              <a:ext cx="6333400" cy="748573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66995" tIns="76200" rIns="142240" bIns="76200" numCol="1" spcCol="1270" anchor="ctr" anchorCtr="0">
              <a:noAutofit/>
            </a:bodyPr>
            <a:lstStyle/>
            <a:p>
              <a:pPr lvl="0" algn="ctr"/>
              <a:r>
                <a: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International Equivalence/</a:t>
              </a:r>
              <a:r>
                <a:rPr lang="en-US" altLang="en-US" sz="1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Acceptance/</a:t>
              </a:r>
              <a:r>
                <a: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Recognition through Multilateral Mutual Recognition Arrangements and allow international acceptance of reports.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6DAD234A-D907-4839-93BE-A8152AAB3F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454" y="3890193"/>
            <a:ext cx="742963" cy="7429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8D92C50-3BA2-439E-9619-2CA73EF3D8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262" y="2516260"/>
            <a:ext cx="755703" cy="755703"/>
          </a:xfrm>
          <a:prstGeom prst="rect">
            <a:avLst/>
          </a:prstGeom>
        </p:spPr>
      </p:pic>
      <p:pic>
        <p:nvPicPr>
          <p:cNvPr id="38912" name="Picture 38911">
            <a:extLst>
              <a:ext uri="{FF2B5EF4-FFF2-40B4-BE49-F238E27FC236}">
                <a16:creationId xmlns:a16="http://schemas.microsoft.com/office/drawing/2014/main" id="{1EE194F1-53F1-4947-8110-A27FFE884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115" y="3957375"/>
            <a:ext cx="762000" cy="762000"/>
          </a:xfrm>
          <a:prstGeom prst="rect">
            <a:avLst/>
          </a:prstGeom>
        </p:spPr>
      </p:pic>
      <p:pic>
        <p:nvPicPr>
          <p:cNvPr id="38915" name="Picture 38914">
            <a:extLst>
              <a:ext uri="{FF2B5EF4-FFF2-40B4-BE49-F238E27FC236}">
                <a16:creationId xmlns:a16="http://schemas.microsoft.com/office/drawing/2014/main" id="{2BA03A8D-6981-481E-93F5-CB814B426F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549" y="1565287"/>
            <a:ext cx="757028" cy="687003"/>
          </a:xfrm>
          <a:prstGeom prst="rect">
            <a:avLst/>
          </a:prstGeom>
        </p:spPr>
      </p:pic>
      <p:pic>
        <p:nvPicPr>
          <p:cNvPr id="38917" name="Picture 38916">
            <a:extLst>
              <a:ext uri="{FF2B5EF4-FFF2-40B4-BE49-F238E27FC236}">
                <a16:creationId xmlns:a16="http://schemas.microsoft.com/office/drawing/2014/main" id="{A9801F52-1B34-4ABB-AAA2-50DC9B3324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354" y="1258025"/>
            <a:ext cx="851794" cy="832731"/>
          </a:xfrm>
          <a:prstGeom prst="rect">
            <a:avLst/>
          </a:prstGeom>
        </p:spPr>
      </p:pic>
      <p:pic>
        <p:nvPicPr>
          <p:cNvPr id="38921" name="Picture 38920">
            <a:extLst>
              <a:ext uri="{FF2B5EF4-FFF2-40B4-BE49-F238E27FC236}">
                <a16:creationId xmlns:a16="http://schemas.microsoft.com/office/drawing/2014/main" id="{330EE505-3632-4E5E-8D0E-B35F302271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709" y="3718756"/>
            <a:ext cx="914400" cy="914400"/>
          </a:xfrm>
          <a:prstGeom prst="rect">
            <a:avLst/>
          </a:prstGeom>
        </p:spPr>
      </p:pic>
      <p:pic>
        <p:nvPicPr>
          <p:cNvPr id="38923" name="Picture 38922">
            <a:extLst>
              <a:ext uri="{FF2B5EF4-FFF2-40B4-BE49-F238E27FC236}">
                <a16:creationId xmlns:a16="http://schemas.microsoft.com/office/drawing/2014/main" id="{9D4F9627-8264-491C-BABA-CFF3240164F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266" y="2549311"/>
            <a:ext cx="888696" cy="888696"/>
          </a:xfrm>
          <a:prstGeom prst="rect">
            <a:avLst/>
          </a:prstGeom>
        </p:spPr>
      </p:pic>
      <p:sp>
        <p:nvSpPr>
          <p:cNvPr id="38924" name="Slide Number Placeholder 38923">
            <a:extLst>
              <a:ext uri="{FF2B5EF4-FFF2-40B4-BE49-F238E27FC236}">
                <a16:creationId xmlns:a16="http://schemas.microsoft.com/office/drawing/2014/main" id="{70DDC472-D68D-40A9-88A3-91FB789E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9091-8FC5-4F3C-B086-7125BFA46431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32" name="Slide Number Placeholder 1">
            <a:extLst>
              <a:ext uri="{FF2B5EF4-FFF2-40B4-BE49-F238E27FC236}">
                <a16:creationId xmlns:a16="http://schemas.microsoft.com/office/drawing/2014/main" id="{8BECF11E-933D-4DDD-B01F-582CDDC988B3}"/>
              </a:ext>
            </a:extLst>
          </p:cNvPr>
          <p:cNvSpPr txBox="1">
            <a:spLocks/>
          </p:cNvSpPr>
          <p:nvPr/>
        </p:nvSpPr>
        <p:spPr>
          <a:xfrm>
            <a:off x="8815320" y="6438240"/>
            <a:ext cx="2743200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19091-8FC5-4F3C-B086-7125BFA46431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262132-2124-4077-A342-F4881D519353}"/>
              </a:ext>
            </a:extLst>
          </p:cNvPr>
          <p:cNvSpPr/>
          <p:nvPr/>
        </p:nvSpPr>
        <p:spPr>
          <a:xfrm>
            <a:off x="0" y="6301885"/>
            <a:ext cx="12251841" cy="547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AAA0345B-B14B-49A6-BD29-3984B59E0D1F}"/>
              </a:ext>
            </a:extLst>
          </p:cNvPr>
          <p:cNvSpPr txBox="1">
            <a:spLocks/>
          </p:cNvSpPr>
          <p:nvPr/>
        </p:nvSpPr>
        <p:spPr>
          <a:xfrm>
            <a:off x="8621279" y="6404003"/>
            <a:ext cx="27607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19091-8FC5-4F3C-B086-7125BFA46431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3E0BE6D-131B-4EFE-A48C-C52FB90760CF}"/>
              </a:ext>
            </a:extLst>
          </p:cNvPr>
          <p:cNvSpPr/>
          <p:nvPr/>
        </p:nvSpPr>
        <p:spPr>
          <a:xfrm>
            <a:off x="10679" y="6332981"/>
            <a:ext cx="12269811" cy="501650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1D5C9BE-7B48-4527-BF21-F2A98B8DE913}"/>
              </a:ext>
            </a:extLst>
          </p:cNvPr>
          <p:cNvGrpSpPr/>
          <p:nvPr/>
        </p:nvGrpSpPr>
        <p:grpSpPr>
          <a:xfrm>
            <a:off x="4704979" y="6367114"/>
            <a:ext cx="3320520" cy="433387"/>
            <a:chOff x="5403103" y="6322215"/>
            <a:chExt cx="3299463" cy="433387"/>
          </a:xfrm>
        </p:grpSpPr>
        <p:sp>
          <p:nvSpPr>
            <p:cNvPr id="37" name="Footer Placeholder 4">
              <a:extLst>
                <a:ext uri="{FF2B5EF4-FFF2-40B4-BE49-F238E27FC236}">
                  <a16:creationId xmlns:a16="http://schemas.microsoft.com/office/drawing/2014/main" id="{4D7A0D1B-228C-4CA6-888A-81224721159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770179" y="6322215"/>
              <a:ext cx="2932387" cy="43338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www.nabcb.qci.org.in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9FCA782-0514-4610-97DC-D08FCE51DF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103" y="6336931"/>
              <a:ext cx="403953" cy="403953"/>
            </a:xfrm>
            <a:prstGeom prst="rect">
              <a:avLst/>
            </a:prstGeom>
          </p:spPr>
        </p:pic>
      </p:grp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08AB973B-EE39-46F7-8FA2-8CE403CA5BBD}"/>
              </a:ext>
            </a:extLst>
          </p:cNvPr>
          <p:cNvSpPr txBox="1">
            <a:spLocks/>
          </p:cNvSpPr>
          <p:nvPr/>
        </p:nvSpPr>
        <p:spPr>
          <a:xfrm>
            <a:off x="198320" y="6369867"/>
            <a:ext cx="1577592" cy="4333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NABCB</a:t>
            </a:r>
          </a:p>
        </p:txBody>
      </p:sp>
    </p:spTree>
    <p:extLst>
      <p:ext uri="{BB962C8B-B14F-4D97-AF65-F5344CB8AC3E}">
        <p14:creationId xmlns:p14="http://schemas.microsoft.com/office/powerpoint/2010/main" val="368208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DF169E5-9625-47F2-AB71-86CD1E9895CE}"/>
              </a:ext>
            </a:extLst>
          </p:cNvPr>
          <p:cNvSpPr/>
          <p:nvPr/>
        </p:nvSpPr>
        <p:spPr>
          <a:xfrm>
            <a:off x="0" y="139880"/>
            <a:ext cx="12192000" cy="58477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NABCB</a:t>
            </a:r>
            <a:r>
              <a:rPr lang="en-US" sz="3200" dirty="0">
                <a:solidFill>
                  <a:schemeClr val="bg1"/>
                </a:solidFill>
              </a:rPr>
              <a:t> | </a:t>
            </a:r>
            <a:r>
              <a:rPr lang="en-US" sz="2400" dirty="0">
                <a:solidFill>
                  <a:schemeClr val="bg1"/>
                </a:solidFill>
              </a:rPr>
              <a:t>NATIONAL ACCREDITATION BOARD FOR CERTIFICATION BODIES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45AD4E-3812-454C-B2E0-745E8C86187E}"/>
              </a:ext>
            </a:extLst>
          </p:cNvPr>
          <p:cNvSpPr/>
          <p:nvPr/>
        </p:nvSpPr>
        <p:spPr>
          <a:xfrm>
            <a:off x="850232" y="812936"/>
            <a:ext cx="5640372" cy="418404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SECTORS COVERED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30ADB7-D884-4D79-846B-0F25145C4F47}"/>
              </a:ext>
            </a:extLst>
          </p:cNvPr>
          <p:cNvSpPr/>
          <p:nvPr/>
        </p:nvSpPr>
        <p:spPr>
          <a:xfrm>
            <a:off x="231640" y="1302362"/>
            <a:ext cx="9846869" cy="4934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marL="285750" lvl="0" indent="-285750" defTabSz="1489075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products</a:t>
            </a:r>
          </a:p>
          <a:p>
            <a:pPr marL="285750" lvl="0" indent="-285750" defTabSz="1489075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Textiles and Textiles products</a:t>
            </a:r>
          </a:p>
          <a:p>
            <a:pPr marL="285750" lvl="0" indent="-285750" defTabSz="1489075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Leather and Leather products</a:t>
            </a:r>
          </a:p>
          <a:p>
            <a:pPr marL="285750" lvl="0" indent="-285750" defTabSz="1489075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 and Wood products </a:t>
            </a:r>
          </a:p>
          <a:p>
            <a:pPr marL="285750" lvl="0" indent="-285750" defTabSz="1489075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Pulp &amp; Paper and paper products</a:t>
            </a:r>
          </a:p>
          <a:p>
            <a:pPr marL="285750" lvl="0" indent="-285750" defTabSz="1489075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Chemicals, Chemical products and fibres</a:t>
            </a:r>
          </a:p>
          <a:p>
            <a:pPr marL="285750" lvl="0" indent="-285750" defTabSz="1489075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Pharmaceuticals</a:t>
            </a:r>
          </a:p>
          <a:p>
            <a:pPr marL="285750" lvl="0" indent="-285750" defTabSz="1489075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Rubber &amp; Plastic products</a:t>
            </a:r>
          </a:p>
          <a:p>
            <a:pPr marL="285750" lvl="0" indent="-285750" defTabSz="1489075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Concrete, Cement, Lime, Plaster etc.</a:t>
            </a:r>
          </a:p>
          <a:p>
            <a:pPr marL="285750" lvl="0" indent="-285750" defTabSz="1489075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&amp; Fabricated Metal products</a:t>
            </a:r>
          </a:p>
          <a:p>
            <a:pPr marL="285750" lvl="0" indent="-285750" defTabSz="1489075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Machinery &amp; Equipment</a:t>
            </a:r>
          </a:p>
          <a:p>
            <a:pPr marL="285750" lvl="0" indent="-285750" defTabSz="1489075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and Optical Equipment</a:t>
            </a:r>
          </a:p>
          <a:p>
            <a:pPr marL="285750" indent="-285750" defTabSz="1489075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 building</a:t>
            </a:r>
          </a:p>
          <a:p>
            <a:pPr marL="285750" indent="-285750" defTabSz="1489075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Aerospace</a:t>
            </a:r>
          </a:p>
          <a:p>
            <a:pPr marL="285750" indent="-285750" defTabSz="1489075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supply</a:t>
            </a:r>
          </a:p>
          <a:p>
            <a:pPr marL="285750" indent="-285750" defTabSz="1489075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supply</a:t>
            </a:r>
          </a:p>
          <a:p>
            <a:pPr marL="285750" indent="-285750" defTabSz="1489075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supply</a:t>
            </a:r>
          </a:p>
          <a:p>
            <a:pPr marL="285750" indent="-285750" defTabSz="1489075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</a:p>
          <a:p>
            <a:pPr marL="285750" indent="-285750" defTabSz="1489075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Storage &amp; Communication</a:t>
            </a:r>
          </a:p>
          <a:p>
            <a:pPr marL="285750" indent="-285750" defTabSz="1489075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Administration</a:t>
            </a:r>
          </a:p>
          <a:p>
            <a:pPr marL="285750" indent="-285750" defTabSz="1489075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defTabSz="1489075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</a:pP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…………and many more</a:t>
            </a:r>
          </a:p>
          <a:p>
            <a:pPr marL="404813" lvl="0" indent="-285750" defTabSz="1489075">
              <a:lnSpc>
                <a:spcPct val="150000"/>
              </a:lnSpc>
              <a:spcBef>
                <a:spcPts val="4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IN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2C9381D1-4031-47D2-BAC0-320993DF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5320" y="6438240"/>
            <a:ext cx="2743200" cy="365125"/>
          </a:xfrm>
        </p:spPr>
        <p:txBody>
          <a:bodyPr/>
          <a:lstStyle/>
          <a:p>
            <a:fld id="{BF319091-8FC5-4F3C-B086-7125BFA46431}" type="slidenum">
              <a:rPr lang="en-US" smtClean="0"/>
              <a:pPr/>
              <a:t>86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664DBE3-F7C5-46A2-A018-5EE18494B0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96" y="4203757"/>
            <a:ext cx="4681203" cy="2654243"/>
          </a:xfrm>
          <a:prstGeom prst="rect">
            <a:avLst/>
          </a:prstGeom>
          <a:effectLst>
            <a:softEdge rad="419100"/>
          </a:effectLst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3015034-5925-4D90-B005-D942A52BB91F}"/>
              </a:ext>
            </a:extLst>
          </p:cNvPr>
          <p:cNvSpPr txBox="1">
            <a:spLocks/>
          </p:cNvSpPr>
          <p:nvPr/>
        </p:nvSpPr>
        <p:spPr>
          <a:xfrm>
            <a:off x="8815320" y="6438240"/>
            <a:ext cx="2743200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19091-8FC5-4F3C-B086-7125BFA46431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67B178-5809-4EF0-9C1E-32F5BEE90826}"/>
              </a:ext>
            </a:extLst>
          </p:cNvPr>
          <p:cNvSpPr/>
          <p:nvPr/>
        </p:nvSpPr>
        <p:spPr>
          <a:xfrm>
            <a:off x="0" y="6301885"/>
            <a:ext cx="12251841" cy="547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05932B-A34A-4FA4-BC85-7071E9B98BD4}"/>
              </a:ext>
            </a:extLst>
          </p:cNvPr>
          <p:cNvSpPr txBox="1">
            <a:spLocks/>
          </p:cNvSpPr>
          <p:nvPr/>
        </p:nvSpPr>
        <p:spPr>
          <a:xfrm>
            <a:off x="8621279" y="6404003"/>
            <a:ext cx="27607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19091-8FC5-4F3C-B086-7125BFA46431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3BEF73-924C-4899-8858-87E8F186CE4A}"/>
              </a:ext>
            </a:extLst>
          </p:cNvPr>
          <p:cNvSpPr/>
          <p:nvPr/>
        </p:nvSpPr>
        <p:spPr>
          <a:xfrm>
            <a:off x="10679" y="6332981"/>
            <a:ext cx="12269811" cy="501650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9CADDD-5E7A-4715-A494-9162BF806D6E}"/>
              </a:ext>
            </a:extLst>
          </p:cNvPr>
          <p:cNvGrpSpPr/>
          <p:nvPr/>
        </p:nvGrpSpPr>
        <p:grpSpPr>
          <a:xfrm>
            <a:off x="4704979" y="6367114"/>
            <a:ext cx="3320520" cy="433387"/>
            <a:chOff x="5403103" y="6322215"/>
            <a:chExt cx="3299463" cy="433387"/>
          </a:xfrm>
        </p:grpSpPr>
        <p:sp>
          <p:nvSpPr>
            <p:cNvPr id="19" name="Footer Placeholder 4">
              <a:extLst>
                <a:ext uri="{FF2B5EF4-FFF2-40B4-BE49-F238E27FC236}">
                  <a16:creationId xmlns:a16="http://schemas.microsoft.com/office/drawing/2014/main" id="{81C25204-F80A-41F2-B018-EEF20990F71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770179" y="6322215"/>
              <a:ext cx="2932387" cy="43338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www.nabcb.qci.org.in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93E1AF-2691-4CE4-88E9-AA9F8CDBC1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103" y="6336931"/>
              <a:ext cx="403953" cy="403953"/>
            </a:xfrm>
            <a:prstGeom prst="rect">
              <a:avLst/>
            </a:prstGeom>
          </p:spPr>
        </p:pic>
      </p:grp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C9DB798-66E6-418D-BB4E-F6754B7B8B27}"/>
              </a:ext>
            </a:extLst>
          </p:cNvPr>
          <p:cNvSpPr txBox="1">
            <a:spLocks/>
          </p:cNvSpPr>
          <p:nvPr/>
        </p:nvSpPr>
        <p:spPr>
          <a:xfrm>
            <a:off x="198320" y="6369867"/>
            <a:ext cx="1577592" cy="4333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NABCB</a:t>
            </a:r>
          </a:p>
        </p:txBody>
      </p:sp>
    </p:spTree>
    <p:extLst>
      <p:ext uri="{BB962C8B-B14F-4D97-AF65-F5344CB8AC3E}">
        <p14:creationId xmlns:p14="http://schemas.microsoft.com/office/powerpoint/2010/main" val="294317238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4216ABB-CAE3-402C-960B-EEACBB298BF2}"/>
              </a:ext>
            </a:extLst>
          </p:cNvPr>
          <p:cNvSpPr/>
          <p:nvPr/>
        </p:nvSpPr>
        <p:spPr>
          <a:xfrm>
            <a:off x="0" y="1276475"/>
            <a:ext cx="11056807" cy="32316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E8E8E8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pt-PT" sz="1500" dirty="0"/>
              <a:t>Many Government Ministries, Regulators rely on Accreditation. Some of them are... </a:t>
            </a:r>
          </a:p>
        </p:txBody>
      </p:sp>
      <p:pic>
        <p:nvPicPr>
          <p:cNvPr id="68" name="Picture 8" descr="Image result for ministry of commerce india logo">
            <a:extLst>
              <a:ext uri="{FF2B5EF4-FFF2-40B4-BE49-F238E27FC236}">
                <a16:creationId xmlns:a16="http://schemas.microsoft.com/office/drawing/2014/main" id="{065DAD00-480E-4398-A3C8-36FD2072D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928" y="1905515"/>
            <a:ext cx="1129991" cy="64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8" descr="Image result for bis logo">
            <a:extLst>
              <a:ext uri="{FF2B5EF4-FFF2-40B4-BE49-F238E27FC236}">
                <a16:creationId xmlns:a16="http://schemas.microsoft.com/office/drawing/2014/main" id="{F01A00EA-7910-4B90-A4C4-94D3FA7C0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2763" y="1834963"/>
            <a:ext cx="822754" cy="57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Image result for mofpi logo">
            <a:extLst>
              <a:ext uri="{FF2B5EF4-FFF2-40B4-BE49-F238E27FC236}">
                <a16:creationId xmlns:a16="http://schemas.microsoft.com/office/drawing/2014/main" id="{0397AE7E-DDF4-4A40-AD13-086FA979F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522" y="1746850"/>
            <a:ext cx="1406878" cy="82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" descr="Image result for meity logo">
            <a:extLst>
              <a:ext uri="{FF2B5EF4-FFF2-40B4-BE49-F238E27FC236}">
                <a16:creationId xmlns:a16="http://schemas.microsoft.com/office/drawing/2014/main" id="{F0D77FCC-5B2D-420E-AB4E-A4A62B650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5686" y="1834963"/>
            <a:ext cx="1536967" cy="84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Image result for Central Drugs Standard Control Organisation logo">
            <a:extLst>
              <a:ext uri="{FF2B5EF4-FFF2-40B4-BE49-F238E27FC236}">
                <a16:creationId xmlns:a16="http://schemas.microsoft.com/office/drawing/2014/main" id="{7D15D763-E8DD-4375-977B-9D3854F2B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6385" y="2932091"/>
            <a:ext cx="752508" cy="7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Image result for fssailogo">
            <a:extLst>
              <a:ext uri="{FF2B5EF4-FFF2-40B4-BE49-F238E27FC236}">
                <a16:creationId xmlns:a16="http://schemas.microsoft.com/office/drawing/2014/main" id="{C991AD65-40EE-4A1A-AF08-B739BA03E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294" y="3036734"/>
            <a:ext cx="1150104" cy="55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2" descr="Image result for bureau of energy efficiency logo">
            <a:extLst>
              <a:ext uri="{FF2B5EF4-FFF2-40B4-BE49-F238E27FC236}">
                <a16:creationId xmlns:a16="http://schemas.microsoft.com/office/drawing/2014/main" id="{D20E64B7-BA13-45B0-AFBE-26DB44F01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880" y="1746850"/>
            <a:ext cx="860943" cy="84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4" descr="Image result for cpcb logo">
            <a:extLst>
              <a:ext uri="{FF2B5EF4-FFF2-40B4-BE49-F238E27FC236}">
                <a16:creationId xmlns:a16="http://schemas.microsoft.com/office/drawing/2014/main" id="{75A6F096-9898-414F-9D09-C424B0731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6454" y="3003275"/>
            <a:ext cx="558260" cy="71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6" descr="Image result for pngrb logo">
            <a:extLst>
              <a:ext uri="{FF2B5EF4-FFF2-40B4-BE49-F238E27FC236}">
                <a16:creationId xmlns:a16="http://schemas.microsoft.com/office/drawing/2014/main" id="{8F6946DC-E569-469C-A14A-DAFA7CDD5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928" y="2893832"/>
            <a:ext cx="685070" cy="6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084562-E213-4374-86E7-636F96F2170B}"/>
              </a:ext>
            </a:extLst>
          </p:cNvPr>
          <p:cNvSpPr/>
          <p:nvPr/>
        </p:nvSpPr>
        <p:spPr>
          <a:xfrm>
            <a:off x="0" y="295964"/>
            <a:ext cx="12192000" cy="646331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GOVERNMENT &amp; REGULATORS RELY ON ACCREDITATION</a:t>
            </a:r>
          </a:p>
        </p:txBody>
      </p:sp>
      <p:sp>
        <p:nvSpPr>
          <p:cNvPr id="32" name="Slide Number Placeholder 1">
            <a:extLst>
              <a:ext uri="{FF2B5EF4-FFF2-40B4-BE49-F238E27FC236}">
                <a16:creationId xmlns:a16="http://schemas.microsoft.com/office/drawing/2014/main" id="{D11BADC0-17AA-42FD-9468-23C5E44FA4FE}"/>
              </a:ext>
            </a:extLst>
          </p:cNvPr>
          <p:cNvSpPr txBox="1">
            <a:spLocks/>
          </p:cNvSpPr>
          <p:nvPr/>
        </p:nvSpPr>
        <p:spPr>
          <a:xfrm>
            <a:off x="8815320" y="643824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19091-8FC5-4F3C-B086-7125BFA46431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2E7010-AA0B-46C7-8859-9CD6451E3A07}"/>
              </a:ext>
            </a:extLst>
          </p:cNvPr>
          <p:cNvSpPr/>
          <p:nvPr/>
        </p:nvSpPr>
        <p:spPr>
          <a:xfrm>
            <a:off x="0" y="6301885"/>
            <a:ext cx="12251841" cy="547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C36952D0-FA1E-4C50-87A5-F5DBACE75099}"/>
              </a:ext>
            </a:extLst>
          </p:cNvPr>
          <p:cNvSpPr txBox="1">
            <a:spLocks/>
          </p:cNvSpPr>
          <p:nvPr/>
        </p:nvSpPr>
        <p:spPr>
          <a:xfrm>
            <a:off x="8621279" y="6404003"/>
            <a:ext cx="27607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19091-8FC5-4F3C-B086-7125BFA46431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32DFF2-E251-4A89-ADC8-428982A81C0A}"/>
              </a:ext>
            </a:extLst>
          </p:cNvPr>
          <p:cNvSpPr/>
          <p:nvPr/>
        </p:nvSpPr>
        <p:spPr>
          <a:xfrm>
            <a:off x="10679" y="6332981"/>
            <a:ext cx="12269811" cy="501650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0E3D04-D1E4-4EE1-AEA1-F2970579B9E8}"/>
              </a:ext>
            </a:extLst>
          </p:cNvPr>
          <p:cNvGrpSpPr/>
          <p:nvPr/>
        </p:nvGrpSpPr>
        <p:grpSpPr>
          <a:xfrm>
            <a:off x="4704979" y="6367114"/>
            <a:ext cx="3320520" cy="433387"/>
            <a:chOff x="5403103" y="6322215"/>
            <a:chExt cx="3299463" cy="433387"/>
          </a:xfrm>
        </p:grpSpPr>
        <p:sp>
          <p:nvSpPr>
            <p:cNvPr id="37" name="Footer Placeholder 4">
              <a:extLst>
                <a:ext uri="{FF2B5EF4-FFF2-40B4-BE49-F238E27FC236}">
                  <a16:creationId xmlns:a16="http://schemas.microsoft.com/office/drawing/2014/main" id="{5F0905DE-66F7-4EE2-A811-52B8DAD218F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770179" y="6322215"/>
              <a:ext cx="2932387" cy="43338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www.nabcb.qci.org.in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D3DC5AD-433A-4B9A-A3E8-307B5C5FD8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103" y="6336931"/>
              <a:ext cx="403953" cy="403953"/>
            </a:xfrm>
            <a:prstGeom prst="rect">
              <a:avLst/>
            </a:prstGeom>
          </p:spPr>
        </p:pic>
      </p:grp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33910184-178E-4C69-B441-70464B0E2385}"/>
              </a:ext>
            </a:extLst>
          </p:cNvPr>
          <p:cNvSpPr txBox="1">
            <a:spLocks/>
          </p:cNvSpPr>
          <p:nvPr/>
        </p:nvSpPr>
        <p:spPr>
          <a:xfrm>
            <a:off x="198320" y="6369867"/>
            <a:ext cx="1577592" cy="4333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NABCB</a:t>
            </a:r>
          </a:p>
        </p:txBody>
      </p:sp>
      <p:pic>
        <p:nvPicPr>
          <p:cNvPr id="9218" name="Picture 2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352" y="3178635"/>
            <a:ext cx="1609895" cy="4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irectorate General Quality Assuranc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869" y="1961004"/>
            <a:ext cx="2737750" cy="41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PCB Environment Officer Syllabus &amp; Exam Pattern 20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717" y="2775594"/>
            <a:ext cx="961128" cy="96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Government of Goa 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959" y="2883903"/>
            <a:ext cx="893116" cy="99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72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38">
            <a:extLst>
              <a:ext uri="{FF2B5EF4-FFF2-40B4-BE49-F238E27FC236}">
                <a16:creationId xmlns:a16="http://schemas.microsoft.com/office/drawing/2014/main" id="{53AB9D80-47AC-4617-AD2C-9DEE0966B2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309951"/>
            <a:ext cx="12192000" cy="534637"/>
          </a:xfrm>
          <a:solidFill>
            <a:schemeClr val="tx1">
              <a:alpha val="5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   </a:t>
            </a:r>
            <a:r>
              <a:rPr lang="en-US" sz="4000" dirty="0">
                <a:solidFill>
                  <a:schemeClr val="bg1"/>
                </a:solidFill>
              </a:rPr>
              <a:t>ABOUT QUALITY COUNCIL OF INDIA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6FB7FA-6E7D-44D5-8AED-5F5293EF19F7}"/>
              </a:ext>
            </a:extLst>
          </p:cNvPr>
          <p:cNvSpPr/>
          <p:nvPr/>
        </p:nvSpPr>
        <p:spPr>
          <a:xfrm>
            <a:off x="4401698" y="3455500"/>
            <a:ext cx="3605841" cy="5346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ACCREDITATION BODY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559B37-D901-40ED-B76B-C25ACF5FB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261" y="901787"/>
            <a:ext cx="1273734" cy="161035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74E0A0-67D8-4718-B183-59768D2FDCB8}"/>
              </a:ext>
            </a:extLst>
          </p:cNvPr>
          <p:cNvSpPr/>
          <p:nvPr/>
        </p:nvSpPr>
        <p:spPr>
          <a:xfrm>
            <a:off x="3040283" y="2520158"/>
            <a:ext cx="6111433" cy="927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Council of India</a:t>
            </a:r>
          </a:p>
          <a:p>
            <a:pPr algn="ctr"/>
            <a:endParaRPr lang="en-US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Creating an Ecosystem of Quality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DAA89B-79FE-44CA-910B-EC9E45821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9091-8FC5-4F3C-B086-7125BFA46431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0B3DBA6-5FDF-45FD-96BD-FA9DE4382C39}"/>
              </a:ext>
            </a:extLst>
          </p:cNvPr>
          <p:cNvSpPr/>
          <p:nvPr/>
        </p:nvSpPr>
        <p:spPr>
          <a:xfrm>
            <a:off x="108618" y="3947466"/>
            <a:ext cx="12191999" cy="2351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by Govt. of India and Indian Industry</a:t>
            </a:r>
          </a:p>
          <a:p>
            <a:pPr algn="ctr"/>
            <a:endParaRPr lang="en-US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Functionally autonomous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Financially independent</a:t>
            </a:r>
          </a:p>
          <a:p>
            <a:pPr algn="ctr"/>
            <a:endParaRPr lang="en-US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for Promotion of Industry and Internal Trade </a:t>
            </a:r>
          </a:p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nodal point in the</a:t>
            </a:r>
          </a:p>
          <a:p>
            <a:pPr algn="ctr"/>
            <a:endParaRPr lang="en-US" sz="12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Commerce and Industry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64156FD-91BD-4E14-ACB0-D71C96D739C3}"/>
              </a:ext>
            </a:extLst>
          </p:cNvPr>
          <p:cNvSpPr txBox="1">
            <a:spLocks/>
          </p:cNvSpPr>
          <p:nvPr/>
        </p:nvSpPr>
        <p:spPr>
          <a:xfrm>
            <a:off x="8815320" y="6438240"/>
            <a:ext cx="2743200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19091-8FC5-4F3C-B086-7125BFA46431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D3F194-AF01-4AE9-B39F-33379A5B56A1}"/>
              </a:ext>
            </a:extLst>
          </p:cNvPr>
          <p:cNvSpPr/>
          <p:nvPr/>
        </p:nvSpPr>
        <p:spPr>
          <a:xfrm>
            <a:off x="0" y="6301885"/>
            <a:ext cx="12251841" cy="547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EE90DB-26B4-465C-837C-78DC2D03DF33}"/>
              </a:ext>
            </a:extLst>
          </p:cNvPr>
          <p:cNvSpPr txBox="1">
            <a:spLocks/>
          </p:cNvSpPr>
          <p:nvPr/>
        </p:nvSpPr>
        <p:spPr>
          <a:xfrm>
            <a:off x="8621279" y="6404003"/>
            <a:ext cx="27607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19091-8FC5-4F3C-B086-7125BFA46431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0E27E8-6F2B-47C9-A5D4-80CAF7255491}"/>
              </a:ext>
            </a:extLst>
          </p:cNvPr>
          <p:cNvSpPr/>
          <p:nvPr/>
        </p:nvSpPr>
        <p:spPr>
          <a:xfrm>
            <a:off x="10679" y="6332981"/>
            <a:ext cx="12269811" cy="501650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B0B2F9-0DD2-4E86-948E-39F8992D8BF3}"/>
              </a:ext>
            </a:extLst>
          </p:cNvPr>
          <p:cNvGrpSpPr/>
          <p:nvPr/>
        </p:nvGrpSpPr>
        <p:grpSpPr>
          <a:xfrm>
            <a:off x="4704979" y="6367114"/>
            <a:ext cx="3320520" cy="433387"/>
            <a:chOff x="5403103" y="6322215"/>
            <a:chExt cx="3299463" cy="433387"/>
          </a:xfrm>
        </p:grpSpPr>
        <p:sp>
          <p:nvSpPr>
            <p:cNvPr id="13" name="Footer Placeholder 4">
              <a:extLst>
                <a:ext uri="{FF2B5EF4-FFF2-40B4-BE49-F238E27FC236}">
                  <a16:creationId xmlns:a16="http://schemas.microsoft.com/office/drawing/2014/main" id="{8204E0CF-694F-4A47-853D-E4AA7766B36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770179" y="6322215"/>
              <a:ext cx="2932387" cy="43338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www.nabcb.qci.org.in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87A2C71-E877-4CFA-8C67-83B7213933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103" y="6336931"/>
              <a:ext cx="403953" cy="403953"/>
            </a:xfrm>
            <a:prstGeom prst="rect">
              <a:avLst/>
            </a:prstGeom>
          </p:spPr>
        </p:pic>
      </p:grp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AA6D398-6B10-40BF-911E-2CE759CD7D00}"/>
              </a:ext>
            </a:extLst>
          </p:cNvPr>
          <p:cNvSpPr txBox="1">
            <a:spLocks/>
          </p:cNvSpPr>
          <p:nvPr/>
        </p:nvSpPr>
        <p:spPr>
          <a:xfrm>
            <a:off x="198320" y="6369867"/>
            <a:ext cx="1577592" cy="4333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NABCB</a:t>
            </a:r>
          </a:p>
        </p:txBody>
      </p:sp>
    </p:spTree>
    <p:extLst>
      <p:ext uri="{BB962C8B-B14F-4D97-AF65-F5344CB8AC3E}">
        <p14:creationId xmlns:p14="http://schemas.microsoft.com/office/powerpoint/2010/main" val="283632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build="p"/>
      <p:bldP spid="37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4F175F-5C5A-4EDB-8BE9-8FA1D313EED7}"/>
              </a:ext>
            </a:extLst>
          </p:cNvPr>
          <p:cNvSpPr/>
          <p:nvPr/>
        </p:nvSpPr>
        <p:spPr>
          <a:xfrm>
            <a:off x="6516257" y="822191"/>
            <a:ext cx="5671099" cy="5649683"/>
          </a:xfrm>
          <a:prstGeom prst="rect">
            <a:avLst/>
          </a:prstGeom>
          <a:gradFill>
            <a:gsLst>
              <a:gs pos="0">
                <a:srgbClr val="7030A0">
                  <a:alpha val="31000"/>
                </a:srgb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18030B-CF00-47E4-9CE1-6E150DC80797}"/>
              </a:ext>
            </a:extLst>
          </p:cNvPr>
          <p:cNvSpPr/>
          <p:nvPr/>
        </p:nvSpPr>
        <p:spPr>
          <a:xfrm>
            <a:off x="0" y="840017"/>
            <a:ext cx="6520901" cy="5649683"/>
          </a:xfrm>
          <a:prstGeom prst="rect">
            <a:avLst/>
          </a:prstGeom>
          <a:gradFill>
            <a:gsLst>
              <a:gs pos="0">
                <a:srgbClr val="00B0F0">
                  <a:alpha val="13000"/>
                </a:srgb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B756BB01-B224-49BE-BCEA-AB92CB186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8193"/>
            <a:ext cx="12192000" cy="55399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spAutoFit/>
          </a:bodyPr>
          <a:lstStyle>
            <a:lvl1pPr algn="l" defTabSz="68453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 sz="1425" b="1" baseline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l" defTabSz="684530" rtl="0" eaLnBrk="1" fontAlgn="base" hangingPunct="1">
              <a:spcBef>
                <a:spcPct val="0"/>
              </a:spcBef>
              <a:spcAft>
                <a:spcPct val="0"/>
              </a:spcAft>
              <a:defRPr sz="1425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defTabSz="684530" rtl="0" eaLnBrk="1" fontAlgn="base" hangingPunct="1">
              <a:spcBef>
                <a:spcPct val="0"/>
              </a:spcBef>
              <a:spcAft>
                <a:spcPct val="0"/>
              </a:spcAft>
              <a:defRPr sz="1425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defTabSz="684530" rtl="0" eaLnBrk="1" fontAlgn="base" hangingPunct="1">
              <a:spcBef>
                <a:spcPct val="0"/>
              </a:spcBef>
              <a:spcAft>
                <a:spcPct val="0"/>
              </a:spcAft>
              <a:defRPr sz="1425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defTabSz="684530" rtl="0" eaLnBrk="1" fontAlgn="base" hangingPunct="1">
              <a:spcBef>
                <a:spcPct val="0"/>
              </a:spcBef>
              <a:spcAft>
                <a:spcPct val="0"/>
              </a:spcAft>
              <a:defRPr sz="1425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349885" algn="l" defTabSz="684530" rtl="0" eaLnBrk="1" fontAlgn="base" hangingPunct="1">
              <a:spcBef>
                <a:spcPct val="0"/>
              </a:spcBef>
              <a:spcAft>
                <a:spcPct val="0"/>
              </a:spcAft>
              <a:defRPr sz="1425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699770" algn="l" defTabSz="684530" rtl="0" eaLnBrk="1" fontAlgn="base" hangingPunct="1">
              <a:spcBef>
                <a:spcPct val="0"/>
              </a:spcBef>
              <a:spcAft>
                <a:spcPct val="0"/>
              </a:spcAft>
              <a:defRPr sz="1425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049655" algn="l" defTabSz="684530" rtl="0" eaLnBrk="1" fontAlgn="base" hangingPunct="1">
              <a:spcBef>
                <a:spcPct val="0"/>
              </a:spcBef>
              <a:spcAft>
                <a:spcPct val="0"/>
              </a:spcAft>
              <a:defRPr sz="1425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399540" algn="l" defTabSz="684530" rtl="0" eaLnBrk="1" fontAlgn="base" hangingPunct="1">
              <a:spcBef>
                <a:spcPct val="0"/>
              </a:spcBef>
              <a:spcAft>
                <a:spcPct val="0"/>
              </a:spcAft>
              <a:defRPr sz="1425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kern="0" dirty="0">
                <a:solidFill>
                  <a:schemeClr val="bg1"/>
                </a:solidFill>
                <a:latin typeface="+mn-lt"/>
                <a:cs typeface="Arial"/>
              </a:rPr>
              <a:t>          THE INDIAN ECOSYSTEM FOR ACCREDITATION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C3351AD-285F-4397-9089-0280F5AEF5A4}"/>
              </a:ext>
            </a:extLst>
          </p:cNvPr>
          <p:cNvSpPr txBox="1">
            <a:spLocks/>
          </p:cNvSpPr>
          <p:nvPr/>
        </p:nvSpPr>
        <p:spPr>
          <a:xfrm>
            <a:off x="-3096" y="869651"/>
            <a:ext cx="6520901" cy="447475"/>
          </a:xfrm>
          <a:prstGeom prst="rect">
            <a:avLst/>
          </a:prstGeom>
          <a:solidFill>
            <a:srgbClr val="00B0F0">
              <a:alpha val="37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52928" tIns="52928" rIns="52928" bIns="52928" rtlCol="0" anchor="ctr" anchorCtr="0">
            <a:no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/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9pPr>
          </a:lstStyle>
          <a:p>
            <a:pPr algn="ctr">
              <a:buClr>
                <a:srgbClr val="FF6600"/>
              </a:buClr>
            </a:pPr>
            <a:r>
              <a:rPr lang="en-US" sz="2800" b="1" dirty="0">
                <a:solidFill>
                  <a:srgbClr val="002060"/>
                </a:solidFill>
              </a:rPr>
              <a:t>About QCI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06EBB05-3006-4B7C-9020-122BB3D0CB61}"/>
              </a:ext>
            </a:extLst>
          </p:cNvPr>
          <p:cNvSpPr txBox="1"/>
          <p:nvPr/>
        </p:nvSpPr>
        <p:spPr>
          <a:xfrm>
            <a:off x="378824" y="1313383"/>
            <a:ext cx="5846862" cy="4708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/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9pPr>
          </a:lstStyle>
          <a:p>
            <a:pPr marL="214313" lvl="1" indent="-214313" algn="just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Set up in Jan 1997 </a:t>
            </a:r>
            <a:r>
              <a:rPr lang="en-IN" sz="18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by the Government of India with ASSOCHAM, CII &amp; FICCI</a:t>
            </a:r>
          </a:p>
          <a:p>
            <a:pPr marL="214313" lvl="1" indent="-214313" algn="just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QCI is an independent autonomous organization under the Department for Promotion of Industry and Internal Trade (DPIIT), Ministry of Commerce &amp; Industry, Govt. of India.</a:t>
            </a:r>
          </a:p>
          <a:p>
            <a:pPr marL="214313" lvl="1" indent="-214313" algn="just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QCI was established as the National Accreditation Body and to lead a quality movement by undertaking a National Quality Campaign</a:t>
            </a:r>
          </a:p>
          <a:p>
            <a:pPr marL="214313" lvl="1" indent="-214313" algn="just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Chairman of QCI is appointed by the Hon’ble Prime Minister of India</a:t>
            </a:r>
          </a:p>
          <a:p>
            <a:pPr marL="0" lvl="1" indent="0" defTabSz="68580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IN" sz="900" dirty="0">
              <a:solidFill>
                <a:srgbClr val="002060"/>
              </a:solidFill>
              <a:ea typeface="Calibri" charset="0"/>
              <a:cs typeface="Calibri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FC515B84-40AC-4405-B0AB-C28744F51922}"/>
              </a:ext>
            </a:extLst>
          </p:cNvPr>
          <p:cNvSpPr txBox="1">
            <a:spLocks/>
          </p:cNvSpPr>
          <p:nvPr/>
        </p:nvSpPr>
        <p:spPr>
          <a:xfrm>
            <a:off x="6517804" y="869651"/>
            <a:ext cx="5671099" cy="443725"/>
          </a:xfrm>
          <a:prstGeom prst="rect">
            <a:avLst/>
          </a:prstGeom>
          <a:solidFill>
            <a:srgbClr val="7030A0">
              <a:alpha val="36000"/>
            </a:srgbClr>
          </a:solidFill>
          <a:ln>
            <a:noFill/>
          </a:ln>
        </p:spPr>
        <p:txBody>
          <a:bodyPr vert="horz" wrap="square" lIns="52928" tIns="52928" rIns="52928" bIns="52928" rtlCol="0" anchor="ctr" anchorCtr="0">
            <a:noAutofit/>
          </a:bodyPr>
          <a:lstStyle>
            <a:defPPr>
              <a:defRPr lang="en-US"/>
            </a:defPPr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defRPr sz="2000" b="1" baseline="0">
                <a:solidFill>
                  <a:srgbClr val="002060"/>
                </a:solidFill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9pPr>
          </a:lstStyle>
          <a:p>
            <a:pPr algn="ctr"/>
            <a:r>
              <a:rPr lang="en-US" sz="2800" dirty="0"/>
              <a:t>QCI Leadership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CA216E-9275-48FE-9500-AAD6A7F8256E}"/>
              </a:ext>
            </a:extLst>
          </p:cNvPr>
          <p:cNvGrpSpPr/>
          <p:nvPr/>
        </p:nvGrpSpPr>
        <p:grpSpPr>
          <a:xfrm>
            <a:off x="6523996" y="1519847"/>
            <a:ext cx="5664907" cy="2082798"/>
            <a:chOff x="6523996" y="1657495"/>
            <a:chExt cx="5664907" cy="2082798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3329813-9761-4CAB-A811-91A153F831A1}"/>
                </a:ext>
              </a:extLst>
            </p:cNvPr>
            <p:cNvCxnSpPr/>
            <p:nvPr/>
          </p:nvCxnSpPr>
          <p:spPr>
            <a:xfrm>
              <a:off x="6523996" y="1657495"/>
              <a:ext cx="5664906" cy="0"/>
            </a:xfrm>
            <a:prstGeom prst="line">
              <a:avLst/>
            </a:prstGeom>
            <a:solidFill>
              <a:srgbClr val="0066CC"/>
            </a:solidFill>
            <a:ln w="28575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C529124-DCB0-4907-A28D-9E04D889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9756" y="1725792"/>
              <a:ext cx="1635255" cy="1420349"/>
            </a:xfrm>
            <a:prstGeom prst="rect">
              <a:avLst/>
            </a:prstGeom>
            <a:solidFill>
              <a:srgbClr val="0066CC"/>
            </a:solidFill>
          </p:spPr>
        </p:pic>
        <p:sp>
          <p:nvSpPr>
            <p:cNvPr id="25" name="Rectangle 3">
              <a:extLst>
                <a:ext uri="{FF2B5EF4-FFF2-40B4-BE49-F238E27FC236}">
                  <a16:creationId xmlns:a16="http://schemas.microsoft.com/office/drawing/2014/main" id="{D9FA80CB-CF9C-4525-8C96-3B2CE5947FA3}"/>
                </a:ext>
              </a:extLst>
            </p:cNvPr>
            <p:cNvSpPr txBox="1"/>
            <p:nvPr/>
          </p:nvSpPr>
          <p:spPr>
            <a:xfrm>
              <a:off x="6912866" y="3247292"/>
              <a:ext cx="2148963" cy="4487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wrap="square" lIns="0" tIns="0" rIns="0" bIns="0" rtlCol="0" anchor="b" anchorCtr="0">
              <a:spAutoFit/>
            </a:bodyPr>
            <a:lstStyle>
              <a:lvl1pPr lvl="0" indent="0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/>
              </a:lvl1pPr>
              <a:lvl2pPr marL="197607" lvl="1" indent="-195987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/>
              </a:lvl2pPr>
              <a:lvl3pPr marL="466481" lvl="2" indent="-267255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/>
              </a:lvl3pPr>
              <a:lvl4pPr marL="626835" lvl="3" indent="-158733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/>
              </a:lvl4pPr>
              <a:lvl5pPr marL="765029" lvl="4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9pPr>
            </a:lstStyle>
            <a:p>
              <a:pPr algn="ctr">
                <a:buClr>
                  <a:srgbClr val="FF6600"/>
                </a:buClr>
              </a:pPr>
              <a:r>
                <a:rPr lang="en-US" sz="1275" b="1" dirty="0">
                  <a:solidFill>
                    <a:srgbClr val="002060"/>
                  </a:solidFill>
                </a:rPr>
                <a:t>Mr. Adil Zainulbhai</a:t>
              </a:r>
            </a:p>
            <a:p>
              <a:pPr algn="ctr">
                <a:buClr>
                  <a:srgbClr val="FF6600"/>
                </a:buClr>
              </a:pPr>
              <a:r>
                <a:rPr lang="en-US" sz="1275" b="1" dirty="0">
                  <a:solidFill>
                    <a:srgbClr val="002060"/>
                  </a:solidFill>
                </a:rPr>
                <a:t>Chairman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0AD30EF-2059-43BF-BC42-731243610208}"/>
                </a:ext>
              </a:extLst>
            </p:cNvPr>
            <p:cNvCxnSpPr/>
            <p:nvPr/>
          </p:nvCxnSpPr>
          <p:spPr>
            <a:xfrm>
              <a:off x="6523997" y="3740293"/>
              <a:ext cx="5664906" cy="0"/>
            </a:xfrm>
            <a:prstGeom prst="line">
              <a:avLst/>
            </a:prstGeom>
            <a:solidFill>
              <a:srgbClr val="0066CC"/>
            </a:solidFill>
            <a:ln w="28575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3A04C6D-27DC-4769-A55E-661B45EC94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220"/>
            <a:stretch/>
          </p:blipFill>
          <p:spPr>
            <a:xfrm>
              <a:off x="9787054" y="1722723"/>
              <a:ext cx="1189939" cy="1448102"/>
            </a:xfrm>
            <a:prstGeom prst="rect">
              <a:avLst/>
            </a:prstGeom>
          </p:spPr>
        </p:pic>
        <p:sp>
          <p:nvSpPr>
            <p:cNvPr id="28" name="Rectangle 3">
              <a:extLst>
                <a:ext uri="{FF2B5EF4-FFF2-40B4-BE49-F238E27FC236}">
                  <a16:creationId xmlns:a16="http://schemas.microsoft.com/office/drawing/2014/main" id="{3A63DBF1-9BED-40F2-B06F-619DE7E66DAD}"/>
                </a:ext>
              </a:extLst>
            </p:cNvPr>
            <p:cNvSpPr txBox="1"/>
            <p:nvPr/>
          </p:nvSpPr>
          <p:spPr>
            <a:xfrm>
              <a:off x="9673219" y="3249257"/>
              <a:ext cx="1555221" cy="39241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wrap="square" lIns="0" tIns="0" rIns="0" bIns="0" rtlCol="0" anchor="b" anchorCtr="0">
              <a:spAutoFit/>
            </a:bodyPr>
            <a:lstStyle>
              <a:lvl1pPr lvl="0" indent="0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/>
              </a:lvl1pPr>
              <a:lvl2pPr marL="197607" lvl="1" indent="-195987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/>
              </a:lvl2pPr>
              <a:lvl3pPr marL="466481" lvl="2" indent="-267255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/>
              </a:lvl3pPr>
              <a:lvl4pPr marL="626835" lvl="3" indent="-158733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/>
              </a:lvl4pPr>
              <a:lvl5pPr marL="765029" lvl="4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9pPr>
            </a:lstStyle>
            <a:p>
              <a:pPr algn="ctr">
                <a:buClr>
                  <a:srgbClr val="FF6600"/>
                </a:buClr>
              </a:pPr>
              <a:r>
                <a:rPr lang="en-US" sz="1275" b="1" dirty="0">
                  <a:solidFill>
                    <a:srgbClr val="002060"/>
                  </a:solidFill>
                </a:rPr>
                <a:t>Dr. R. P. Singh</a:t>
              </a:r>
            </a:p>
            <a:p>
              <a:pPr algn="ctr">
                <a:buClr>
                  <a:srgbClr val="FF6600"/>
                </a:buClr>
              </a:pPr>
              <a:r>
                <a:rPr lang="en-US" sz="1275" b="1" dirty="0">
                  <a:solidFill>
                    <a:srgbClr val="002060"/>
                  </a:solidFill>
                </a:rPr>
                <a:t>Secretary General</a:t>
              </a:r>
            </a:p>
          </p:txBody>
        </p:sp>
      </p:grpSp>
      <p:sp>
        <p:nvSpPr>
          <p:cNvPr id="35" name="Rectangle 3">
            <a:extLst>
              <a:ext uri="{FF2B5EF4-FFF2-40B4-BE49-F238E27FC236}">
                <a16:creationId xmlns:a16="http://schemas.microsoft.com/office/drawing/2014/main" id="{99016233-EB32-4D64-8CE8-5A7613494DF5}"/>
              </a:ext>
            </a:extLst>
          </p:cNvPr>
          <p:cNvSpPr txBox="1">
            <a:spLocks/>
          </p:cNvSpPr>
          <p:nvPr/>
        </p:nvSpPr>
        <p:spPr>
          <a:xfrm>
            <a:off x="6517805" y="3667873"/>
            <a:ext cx="5671098" cy="410875"/>
          </a:xfrm>
          <a:prstGeom prst="rect">
            <a:avLst/>
          </a:prstGeom>
          <a:solidFill>
            <a:srgbClr val="7030A0">
              <a:alpha val="26000"/>
            </a:srgbClr>
          </a:solidFill>
          <a:ln>
            <a:noFill/>
          </a:ln>
        </p:spPr>
        <p:txBody>
          <a:bodyPr vert="horz" wrap="square" lIns="52928" tIns="52928" rIns="52928" bIns="52928" rtlCol="0" anchor="ctr" anchorCtr="0">
            <a:noAutofit/>
          </a:bodyPr>
          <a:lstStyle>
            <a:defPPr>
              <a:defRPr lang="en-US"/>
            </a:defPPr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defRPr sz="2000" b="1" baseline="0">
                <a:solidFill>
                  <a:srgbClr val="002060"/>
                </a:solidFill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/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/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/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9pPr>
          </a:lstStyle>
          <a:p>
            <a:pPr algn="ctr"/>
            <a:r>
              <a:rPr lang="en-US" sz="2800" dirty="0"/>
              <a:t>QCI Mandate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59E36C-FCCD-4300-9124-7FB56BDFDADA}"/>
              </a:ext>
            </a:extLst>
          </p:cNvPr>
          <p:cNvSpPr txBox="1"/>
          <p:nvPr/>
        </p:nvSpPr>
        <p:spPr>
          <a:xfrm>
            <a:off x="6451772" y="3964102"/>
            <a:ext cx="5154198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731" lvl="1" indent="-13573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Accreditation Framework in the country</a:t>
            </a:r>
          </a:p>
          <a:p>
            <a:pPr marL="135731" lvl="1" indent="-13573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Spread quality movement in India</a:t>
            </a:r>
          </a:p>
          <a:p>
            <a:pPr marL="135731" lvl="1" indent="-13573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right and unbiased information on Quality &amp; related Standards</a:t>
            </a:r>
          </a:p>
          <a:p>
            <a:pPr marL="135731" lvl="1" indent="-13573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Represent India’s interest in International fora.</a:t>
            </a:r>
          </a:p>
          <a:p>
            <a:pPr marL="135731" lvl="1" indent="-13573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Help establish quality of Indian products and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4423A-1275-4391-8E66-7A13CF586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9091-8FC5-4F3C-B086-7125BFA46431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07F7D109-6EB4-470C-8D40-23D3F3C189E6}"/>
              </a:ext>
            </a:extLst>
          </p:cNvPr>
          <p:cNvSpPr txBox="1">
            <a:spLocks/>
          </p:cNvSpPr>
          <p:nvPr/>
        </p:nvSpPr>
        <p:spPr>
          <a:xfrm>
            <a:off x="8815320" y="6438240"/>
            <a:ext cx="2743200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19091-8FC5-4F3C-B086-7125BFA46431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B8497B-ED95-473B-9E13-77725EB27E20}"/>
              </a:ext>
            </a:extLst>
          </p:cNvPr>
          <p:cNvSpPr/>
          <p:nvPr/>
        </p:nvSpPr>
        <p:spPr>
          <a:xfrm>
            <a:off x="0" y="6301885"/>
            <a:ext cx="12251841" cy="547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F5EC3D9B-7095-4C7A-8167-5C8E600AE95A}"/>
              </a:ext>
            </a:extLst>
          </p:cNvPr>
          <p:cNvSpPr txBox="1">
            <a:spLocks/>
          </p:cNvSpPr>
          <p:nvPr/>
        </p:nvSpPr>
        <p:spPr>
          <a:xfrm>
            <a:off x="8621279" y="6404003"/>
            <a:ext cx="27607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19091-8FC5-4F3C-B086-7125BFA46431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E89A2A-4D0A-44D4-B135-7464EDB1A980}"/>
              </a:ext>
            </a:extLst>
          </p:cNvPr>
          <p:cNvSpPr/>
          <p:nvPr/>
        </p:nvSpPr>
        <p:spPr>
          <a:xfrm>
            <a:off x="10679" y="6332981"/>
            <a:ext cx="12269811" cy="501650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8CE02FA-F119-4854-A33A-FD8AA4E8E82F}"/>
              </a:ext>
            </a:extLst>
          </p:cNvPr>
          <p:cNvGrpSpPr/>
          <p:nvPr/>
        </p:nvGrpSpPr>
        <p:grpSpPr>
          <a:xfrm>
            <a:off x="4704979" y="6367114"/>
            <a:ext cx="3320520" cy="433387"/>
            <a:chOff x="5403103" y="6322215"/>
            <a:chExt cx="3299463" cy="433387"/>
          </a:xfrm>
        </p:grpSpPr>
        <p:sp>
          <p:nvSpPr>
            <p:cNvPr id="32" name="Footer Placeholder 4">
              <a:extLst>
                <a:ext uri="{FF2B5EF4-FFF2-40B4-BE49-F238E27FC236}">
                  <a16:creationId xmlns:a16="http://schemas.microsoft.com/office/drawing/2014/main" id="{AF4CAA37-AC20-4B22-99D3-A4EF51F076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770179" y="6322215"/>
              <a:ext cx="2932387" cy="43338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www.nabcb.qci.org.in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05EC131-7617-45F6-80CF-F7583F3189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103" y="6336931"/>
              <a:ext cx="403953" cy="403953"/>
            </a:xfrm>
            <a:prstGeom prst="rect">
              <a:avLst/>
            </a:prstGeom>
          </p:spPr>
        </p:pic>
      </p:grp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B667F304-1457-43D0-B953-DA0EB8B776D4}"/>
              </a:ext>
            </a:extLst>
          </p:cNvPr>
          <p:cNvSpPr txBox="1">
            <a:spLocks/>
          </p:cNvSpPr>
          <p:nvPr/>
        </p:nvSpPr>
        <p:spPr>
          <a:xfrm>
            <a:off x="198320" y="6369867"/>
            <a:ext cx="1577592" cy="4333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NABCB</a:t>
            </a:r>
          </a:p>
        </p:txBody>
      </p:sp>
    </p:spTree>
    <p:extLst>
      <p:ext uri="{BB962C8B-B14F-4D97-AF65-F5344CB8AC3E}">
        <p14:creationId xmlns:p14="http://schemas.microsoft.com/office/powerpoint/2010/main" val="231122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build="p"/>
      <p:bldP spid="16" grpId="0" animBg="1"/>
      <p:bldP spid="35" grpId="0" animBg="1"/>
      <p:bldP spid="3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B6C4A0-6C89-4087-BDEB-E0C3982A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NABCB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6E639-0C62-4188-A225-C1A15D78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4AA5-D629-4192-91A6-4553687B025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BA6871-B43D-4DE7-88F5-0428034E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Conditions </a:t>
            </a:r>
            <a:r>
              <a:rPr lang="en-US" altLang="en-US" sz="2800" dirty="0" err="1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favouring</a:t>
            </a:r>
            <a: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growth of Microorganisms</a:t>
            </a:r>
            <a:b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FAT TOM</a:t>
            </a:r>
            <a:b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</a:br>
            <a:endParaRPr lang="en-IN" sz="28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AAD49B-F37E-45B7-8BAC-BD064A425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526" y="999533"/>
            <a:ext cx="9632950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2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0BC2EF4-0B07-4F46-A0AA-7514344361DC}"/>
              </a:ext>
            </a:extLst>
          </p:cNvPr>
          <p:cNvGrpSpPr/>
          <p:nvPr/>
        </p:nvGrpSpPr>
        <p:grpSpPr>
          <a:xfrm>
            <a:off x="831668" y="812086"/>
            <a:ext cx="10528663" cy="4543741"/>
            <a:chOff x="334118" y="1238918"/>
            <a:chExt cx="11237146" cy="3276573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C1EA35D3-45DD-4BD0-8213-75A3360EECB6}"/>
                </a:ext>
              </a:extLst>
            </p:cNvPr>
            <p:cNvGrpSpPr/>
            <p:nvPr/>
          </p:nvGrpSpPr>
          <p:grpSpPr>
            <a:xfrm>
              <a:off x="334118" y="1238918"/>
              <a:ext cx="11237146" cy="3276573"/>
              <a:chOff x="2820644" y="1082557"/>
              <a:chExt cx="11237146" cy="3276573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2820644" y="1082557"/>
                <a:ext cx="11237146" cy="3276573"/>
                <a:chOff x="-207673" y="824918"/>
                <a:chExt cx="11407020" cy="4185390"/>
              </a:xfrm>
              <a:effectLst/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4354581" y="2319718"/>
                  <a:ext cx="252282" cy="252282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336042">
                    <a:defRPr/>
                  </a:pPr>
                  <a:endParaRPr lang="en-US" sz="788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534991" y="4576479"/>
                  <a:ext cx="252282" cy="252282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336042">
                    <a:defRPr/>
                  </a:pPr>
                  <a:endParaRPr lang="en-US" sz="788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1" name="Straight Connector 20"/>
                <p:cNvCxnSpPr>
                  <a:cxnSpLocks/>
                  <a:stCxn id="53" idx="2"/>
                  <a:endCxn id="93" idx="0"/>
                </p:cNvCxnSpPr>
                <p:nvPr/>
              </p:nvCxnSpPr>
              <p:spPr>
                <a:xfrm>
                  <a:off x="5289504" y="1128924"/>
                  <a:ext cx="0" cy="24980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2" name="Straight Connector 21"/>
                <p:cNvCxnSpPr>
                  <a:cxnSpLocks/>
                  <a:stCxn id="58" idx="2"/>
                </p:cNvCxnSpPr>
                <p:nvPr/>
              </p:nvCxnSpPr>
              <p:spPr>
                <a:xfrm>
                  <a:off x="5289504" y="2484788"/>
                  <a:ext cx="2995" cy="18688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3" name="Straight Connector 22"/>
                <p:cNvCxnSpPr>
                  <a:cxnSpLocks/>
                  <a:stCxn id="58" idx="3"/>
                  <a:endCxn id="52" idx="1"/>
                </p:cNvCxnSpPr>
                <p:nvPr/>
              </p:nvCxnSpPr>
              <p:spPr>
                <a:xfrm>
                  <a:off x="6329233" y="2234980"/>
                  <a:ext cx="746004" cy="7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4" name="Straight Connector 23"/>
                <p:cNvCxnSpPr>
                  <a:cxnSpLocks/>
                </p:cNvCxnSpPr>
                <p:nvPr/>
              </p:nvCxnSpPr>
              <p:spPr>
                <a:xfrm>
                  <a:off x="2547388" y="2652768"/>
                  <a:ext cx="6596302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5" name="Straight Connector 24"/>
                <p:cNvCxnSpPr>
                  <a:cxnSpLocks/>
                  <a:stCxn id="45" idx="2"/>
                </p:cNvCxnSpPr>
                <p:nvPr/>
              </p:nvCxnSpPr>
              <p:spPr>
                <a:xfrm>
                  <a:off x="6198047" y="3370635"/>
                  <a:ext cx="0" cy="30111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37" name="Straight Connector 36"/>
                <p:cNvCxnSpPr>
                  <a:cxnSpLocks/>
                  <a:endCxn id="46" idx="0"/>
                </p:cNvCxnSpPr>
                <p:nvPr/>
              </p:nvCxnSpPr>
              <p:spPr>
                <a:xfrm flipH="1">
                  <a:off x="2563531" y="2652768"/>
                  <a:ext cx="2" cy="23920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38" name="Straight Connector 37"/>
                <p:cNvCxnSpPr>
                  <a:cxnSpLocks/>
                  <a:endCxn id="45" idx="0"/>
                </p:cNvCxnSpPr>
                <p:nvPr/>
              </p:nvCxnSpPr>
              <p:spPr>
                <a:xfrm flipH="1">
                  <a:off x="6198047" y="2675859"/>
                  <a:ext cx="1931" cy="21611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39" name="Straight Connector 38"/>
                <p:cNvCxnSpPr>
                  <a:cxnSpLocks/>
                </p:cNvCxnSpPr>
                <p:nvPr/>
              </p:nvCxnSpPr>
              <p:spPr>
                <a:xfrm>
                  <a:off x="404774" y="3363995"/>
                  <a:ext cx="368" cy="27260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40" name="Straight Connector 39"/>
                <p:cNvCxnSpPr>
                  <a:cxnSpLocks/>
                </p:cNvCxnSpPr>
                <p:nvPr/>
              </p:nvCxnSpPr>
              <p:spPr>
                <a:xfrm>
                  <a:off x="4656649" y="3355186"/>
                  <a:ext cx="0" cy="26054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41" name="Straight Connector 40"/>
                <p:cNvCxnSpPr>
                  <a:cxnSpLocks/>
                </p:cNvCxnSpPr>
                <p:nvPr/>
              </p:nvCxnSpPr>
              <p:spPr>
                <a:xfrm>
                  <a:off x="3239621" y="3370637"/>
                  <a:ext cx="1" cy="21294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42" name="Straight Connector 41"/>
                <p:cNvCxnSpPr>
                  <a:cxnSpLocks/>
                </p:cNvCxnSpPr>
                <p:nvPr/>
              </p:nvCxnSpPr>
              <p:spPr>
                <a:xfrm>
                  <a:off x="1816461" y="3371083"/>
                  <a:ext cx="749" cy="23064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sp>
              <p:nvSpPr>
                <p:cNvPr id="43" name="Rectangle 9"/>
                <p:cNvSpPr txBox="1"/>
                <p:nvPr/>
              </p:nvSpPr>
              <p:spPr>
                <a:xfrm>
                  <a:off x="7088031" y="2891973"/>
                  <a:ext cx="4111316" cy="463214"/>
                </a:xfrm>
                <a:prstGeom prst="rect">
                  <a:avLst/>
                </a:prstGeom>
                <a:solidFill>
                  <a:srgbClr val="7030A0"/>
                </a:solidFill>
                <a:ln w="28575" cap="flat" cmpd="sng" algn="ctr">
                  <a:noFill/>
                  <a:prstDash val="solid"/>
                  <a:headEnd/>
                  <a:tailEnd/>
                </a:ln>
                <a:effectLst/>
              </p:spPr>
              <p:txBody>
                <a:bodyPr vert="horz" wrap="square" lIns="54004" tIns="54004" rIns="54004" bIns="54004" numCol="1" anchor="ctr" anchorCtr="0" compatLnSpc="1">
                  <a:prstTxWarp prst="textNoShape">
                    <a:avLst/>
                  </a:prstTxWarp>
                  <a:noAutofit/>
                </a:bodyPr>
                <a:lstStyle>
                  <a:lvl1pPr marL="0" lvl="0" indent="0" defTabSz="895350" eaLnBrk="1" hangingPunct="1">
                    <a:buClr>
                      <a:schemeClr val="tx2"/>
                    </a:buClr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193675" lvl="1" indent="-192088" defTabSz="895350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457200" lvl="2" indent="-261938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614363" lvl="3" indent="-155575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749808" lvl="4" indent="-130175" defTabSz="895350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6pPr>
                  <a:lvl7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7pPr>
                  <a:lvl8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8pPr>
                  <a:lvl9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9pPr>
                </a:lstStyle>
                <a:p>
                  <a:pPr algn="ctr">
                    <a:buClr>
                      <a:srgbClr val="1F497D"/>
                    </a:buClr>
                    <a:defRPr/>
                  </a:pPr>
                  <a:r>
                    <a:rPr lang="en-US" sz="1500" b="1" kern="0" cap="small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special projects group</a:t>
                  </a:r>
                </a:p>
              </p:txBody>
            </p:sp>
            <p:cxnSp>
              <p:nvCxnSpPr>
                <p:cNvPr id="44" name="Straight Connector 43"/>
                <p:cNvCxnSpPr>
                  <a:cxnSpLocks/>
                  <a:endCxn id="43" idx="0"/>
                </p:cNvCxnSpPr>
                <p:nvPr/>
              </p:nvCxnSpPr>
              <p:spPr>
                <a:xfrm>
                  <a:off x="9140694" y="2652768"/>
                  <a:ext cx="2995" cy="23920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sp>
              <p:nvSpPr>
                <p:cNvPr id="45" name="Rectangle 9"/>
                <p:cNvSpPr txBox="1"/>
                <p:nvPr/>
              </p:nvSpPr>
              <p:spPr>
                <a:xfrm>
                  <a:off x="5547363" y="2891973"/>
                  <a:ext cx="1301368" cy="478663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 w="28575" cap="flat" cmpd="sng" algn="ctr">
                  <a:noFill/>
                  <a:prstDash val="solid"/>
                  <a:headEnd/>
                  <a:tailEnd/>
                </a:ln>
                <a:effectLst/>
              </p:spPr>
              <p:txBody>
                <a:bodyPr vert="horz" wrap="square" lIns="54004" tIns="54004" rIns="54004" bIns="54004" numCol="1" anchor="ctr" anchorCtr="0" compatLnSpc="1">
                  <a:prstTxWarp prst="textNoShape">
                    <a:avLst/>
                  </a:prstTxWarp>
                  <a:noAutofit/>
                </a:bodyPr>
                <a:lstStyle>
                  <a:lvl1pPr marL="0" lvl="0" indent="0" defTabSz="895350" eaLnBrk="1" hangingPunct="1">
                    <a:buClr>
                      <a:schemeClr val="tx2"/>
                    </a:buClr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193675" lvl="1" indent="-192088" defTabSz="895350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457200" lvl="2" indent="-261938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614363" lvl="3" indent="-155575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749808" lvl="4" indent="-130175" defTabSz="895350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6pPr>
                  <a:lvl7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7pPr>
                  <a:lvl8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8pPr>
                  <a:lvl9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  <a:buClr>
                      <a:srgbClr val="1F497D"/>
                    </a:buClr>
                    <a:defRPr/>
                  </a:pPr>
                  <a:r>
                    <a:rPr lang="en-US" sz="1125" b="1" kern="0" cap="small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quality promotion</a:t>
                  </a:r>
                </a:p>
              </p:txBody>
            </p:sp>
            <p:sp>
              <p:nvSpPr>
                <p:cNvPr id="46" name="Rectangle 9"/>
                <p:cNvSpPr txBox="1"/>
                <p:nvPr/>
              </p:nvSpPr>
              <p:spPr>
                <a:xfrm>
                  <a:off x="-191532" y="2891974"/>
                  <a:ext cx="5510125" cy="473357"/>
                </a:xfrm>
                <a:prstGeom prst="rect">
                  <a:avLst/>
                </a:prstGeom>
                <a:solidFill>
                  <a:schemeClr val="accent5"/>
                </a:solidFill>
                <a:ln w="28575" cap="flat" cmpd="sng" algn="ctr">
                  <a:noFill/>
                  <a:prstDash val="solid"/>
                  <a:headEnd/>
                  <a:tailEnd/>
                </a:ln>
                <a:effectLst/>
              </p:spPr>
              <p:txBody>
                <a:bodyPr vert="horz" wrap="square" lIns="54004" tIns="54004" rIns="54004" bIns="54004" numCol="1" anchor="ctr" anchorCtr="0" compatLnSpc="1">
                  <a:prstTxWarp prst="textNoShape">
                    <a:avLst/>
                  </a:prstTxWarp>
                  <a:noAutofit/>
                </a:bodyPr>
                <a:lstStyle>
                  <a:lvl1pPr marL="0" lvl="0" indent="0" defTabSz="895350" eaLnBrk="1" hangingPunct="1">
                    <a:buClr>
                      <a:schemeClr val="tx2"/>
                    </a:buClr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193675" lvl="1" indent="-192088" defTabSz="895350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457200" lvl="2" indent="-261938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614363" lvl="3" indent="-155575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749808" lvl="4" indent="-130175" defTabSz="895350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6pPr>
                  <a:lvl7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7pPr>
                  <a:lvl8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8pPr>
                  <a:lvl9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9pPr>
                </a:lstStyle>
                <a:p>
                  <a:pPr algn="ctr">
                    <a:buClr>
                      <a:srgbClr val="1F497D"/>
                    </a:buClr>
                    <a:defRPr/>
                  </a:pPr>
                  <a:r>
                    <a:rPr lang="en-US" sz="1500" b="1" kern="0" cap="small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accreditation</a:t>
                  </a:r>
                </a:p>
              </p:txBody>
            </p:sp>
            <p:sp>
              <p:nvSpPr>
                <p:cNvPr id="47" name="Rectangle 9"/>
                <p:cNvSpPr txBox="1"/>
                <p:nvPr/>
              </p:nvSpPr>
              <p:spPr>
                <a:xfrm>
                  <a:off x="5495366" y="3565530"/>
                  <a:ext cx="1301368" cy="1425705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cap="flat" cmpd="sng" algn="ctr">
                  <a:noFill/>
                  <a:prstDash val="solid"/>
                  <a:headEnd/>
                  <a:tailEnd/>
                </a:ln>
                <a:effectLst/>
              </p:spPr>
              <p:txBody>
                <a:bodyPr vert="horz" wrap="square" lIns="54004" tIns="54004" rIns="54004" bIns="54004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lvl1pPr marL="0" lvl="0" indent="0" defTabSz="895350" eaLnBrk="1" hangingPunct="1">
                    <a:buClr>
                      <a:schemeClr val="tx2"/>
                    </a:buClr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193675" lvl="1" indent="-192088" defTabSz="895350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457200" lvl="2" indent="-261938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614363" lvl="3" indent="-155575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749808" lvl="4" indent="-130175" defTabSz="895350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6pPr>
                  <a:lvl7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7pPr>
                  <a:lvl8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8pPr>
                  <a:lvl9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9pPr>
                </a:lstStyle>
                <a:p>
                  <a:pPr algn="ctr">
                    <a:buClr>
                      <a:srgbClr val="1F497D"/>
                    </a:buClr>
                    <a:defRPr/>
                  </a:pPr>
                  <a:r>
                    <a:rPr lang="en-US" b="1" kern="0" dirty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NBQP</a:t>
                  </a:r>
                  <a:endParaRPr lang="en-US" sz="900" b="1" kern="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Calibri" charset="0"/>
                    <a:cs typeface="Arial" panose="020B0604020202020204" pitchFamily="34" charset="0"/>
                  </a:endParaRPr>
                </a:p>
                <a:p>
                  <a:pPr algn="ctr">
                    <a:buClr>
                      <a:srgbClr val="1F497D"/>
                    </a:buClr>
                    <a:defRPr/>
                  </a:pPr>
                  <a:endParaRPr lang="en-US" sz="900" b="1" kern="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Calibri" charset="0"/>
                    <a:cs typeface="Arial" panose="020B0604020202020204" pitchFamily="34" charset="0"/>
                  </a:endParaRPr>
                </a:p>
                <a:p>
                  <a:pPr algn="ctr">
                    <a:buClr>
                      <a:srgbClr val="1F497D"/>
                    </a:buClr>
                    <a:defRPr/>
                  </a:pPr>
                  <a:r>
                    <a:rPr lang="en-US" sz="900" b="1" kern="0" dirty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National Board </a:t>
                  </a:r>
                </a:p>
                <a:p>
                  <a:pPr algn="ctr">
                    <a:buClr>
                      <a:srgbClr val="1F497D"/>
                    </a:buClr>
                    <a:defRPr/>
                  </a:pPr>
                  <a:r>
                    <a:rPr lang="en-US" sz="900" b="1" kern="0" dirty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for</a:t>
                  </a:r>
                </a:p>
                <a:p>
                  <a:pPr algn="ctr">
                    <a:buClr>
                      <a:srgbClr val="1F497D"/>
                    </a:buClr>
                    <a:defRPr/>
                  </a:pPr>
                  <a:r>
                    <a:rPr lang="en-US" sz="900" b="1" kern="0" dirty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Quality Promotion</a:t>
                  </a:r>
                </a:p>
              </p:txBody>
            </p:sp>
            <p:sp>
              <p:nvSpPr>
                <p:cNvPr id="48" name="Rectangle 9"/>
                <p:cNvSpPr txBox="1"/>
                <p:nvPr/>
              </p:nvSpPr>
              <p:spPr>
                <a:xfrm>
                  <a:off x="1186822" y="3566579"/>
                  <a:ext cx="1260775" cy="1443729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5400" cap="flat" cmpd="sng" algn="ctr">
                  <a:noFill/>
                  <a:prstDash val="solid"/>
                  <a:headEnd/>
                  <a:tailEnd/>
                </a:ln>
                <a:effectLst/>
              </p:spPr>
              <p:txBody>
                <a:bodyPr vert="horz" wrap="square" lIns="54004" tIns="54004" rIns="54004" bIns="54004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lvl1pPr marL="0" lvl="0" indent="0" defTabSz="895350" eaLnBrk="1" hangingPunct="1">
                    <a:buClr>
                      <a:schemeClr val="tx2"/>
                    </a:buClr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193675" lvl="1" indent="-192088" defTabSz="895350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457200" lvl="2" indent="-261938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614363" lvl="3" indent="-155575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749808" lvl="4" indent="-130175" defTabSz="895350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6pPr>
                  <a:lvl7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7pPr>
                  <a:lvl8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8pPr>
                  <a:lvl9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9pPr>
                </a:lstStyle>
                <a:p>
                  <a:pPr algn="ctr">
                    <a:buClr>
                      <a:srgbClr val="1F497D"/>
                    </a:buClr>
                    <a:defRPr/>
                  </a:pPr>
                  <a:r>
                    <a:rPr lang="en-US" b="1" kern="0" dirty="0">
                      <a:solidFill>
                        <a:srgbClr val="002960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NABL</a:t>
                  </a:r>
                  <a:endParaRPr lang="en-US" sz="1050" b="1" kern="0" dirty="0">
                    <a:solidFill>
                      <a:srgbClr val="002960"/>
                    </a:solidFill>
                    <a:latin typeface="Arial" panose="020B0604020202020204" pitchFamily="34" charset="0"/>
                    <a:ea typeface="Calibri" charset="0"/>
                    <a:cs typeface="Arial" panose="020B0604020202020204" pitchFamily="34" charset="0"/>
                  </a:endParaRPr>
                </a:p>
                <a:p>
                  <a:pPr algn="ctr">
                    <a:buClr>
                      <a:srgbClr val="1F497D"/>
                    </a:buClr>
                    <a:defRPr/>
                  </a:pPr>
                  <a:br>
                    <a:rPr lang="en-US" sz="900" b="1" kern="0" dirty="0">
                      <a:solidFill>
                        <a:srgbClr val="002960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</a:br>
                  <a:r>
                    <a:rPr lang="en-US" sz="900" b="1" kern="0" dirty="0">
                      <a:solidFill>
                        <a:srgbClr val="002960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National Accreditation Board for Testing and Calibration Laboratories </a:t>
                  </a:r>
                </a:p>
              </p:txBody>
            </p:sp>
            <p:sp>
              <p:nvSpPr>
                <p:cNvPr id="49" name="Rectangle 9"/>
                <p:cNvSpPr txBox="1"/>
                <p:nvPr/>
              </p:nvSpPr>
              <p:spPr>
                <a:xfrm>
                  <a:off x="2598992" y="3562198"/>
                  <a:ext cx="1279047" cy="144811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5400" cap="flat" cmpd="sng" algn="ctr">
                  <a:noFill/>
                  <a:prstDash val="solid"/>
                  <a:headEnd/>
                  <a:tailEnd/>
                </a:ln>
                <a:effectLst/>
              </p:spPr>
              <p:txBody>
                <a:bodyPr vert="horz" wrap="square" lIns="54004" tIns="54004" rIns="54004" bIns="54004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lvl1pPr marL="0" lvl="0" indent="0" defTabSz="895350" eaLnBrk="1" hangingPunct="1">
                    <a:buClr>
                      <a:schemeClr val="tx2"/>
                    </a:buClr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193675" lvl="1" indent="-192088" defTabSz="895350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457200" lvl="2" indent="-261938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614363" lvl="3" indent="-155575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749808" lvl="4" indent="-130175" defTabSz="895350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6pPr>
                  <a:lvl7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7pPr>
                  <a:lvl8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8pPr>
                  <a:lvl9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9pPr>
                </a:lstStyle>
                <a:p>
                  <a:pPr algn="ctr">
                    <a:buClr>
                      <a:srgbClr val="1F497D"/>
                    </a:buClr>
                    <a:defRPr/>
                  </a:pPr>
                  <a:r>
                    <a:rPr lang="en-US" b="1" kern="0" dirty="0">
                      <a:solidFill>
                        <a:srgbClr val="002960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NABH</a:t>
                  </a:r>
                  <a:endParaRPr lang="en-US" sz="1050" b="1" kern="0" dirty="0">
                    <a:solidFill>
                      <a:srgbClr val="002960"/>
                    </a:solidFill>
                    <a:latin typeface="Arial" panose="020B0604020202020204" pitchFamily="34" charset="0"/>
                    <a:ea typeface="Calibri" charset="0"/>
                    <a:cs typeface="Arial" panose="020B0604020202020204" pitchFamily="34" charset="0"/>
                  </a:endParaRPr>
                </a:p>
                <a:p>
                  <a:pPr algn="ctr">
                    <a:buClr>
                      <a:srgbClr val="1F497D"/>
                    </a:buClr>
                    <a:defRPr/>
                  </a:pPr>
                  <a:endParaRPr lang="en-US" sz="1050" b="1" kern="0" dirty="0">
                    <a:solidFill>
                      <a:srgbClr val="002960"/>
                    </a:solidFill>
                    <a:latin typeface="Arial" panose="020B0604020202020204" pitchFamily="34" charset="0"/>
                    <a:ea typeface="Calibri" charset="0"/>
                    <a:cs typeface="Arial" panose="020B0604020202020204" pitchFamily="34" charset="0"/>
                  </a:endParaRPr>
                </a:p>
                <a:p>
                  <a:pPr algn="ctr">
                    <a:buClr>
                      <a:srgbClr val="1F497D"/>
                    </a:buClr>
                    <a:defRPr/>
                  </a:pPr>
                  <a:r>
                    <a:rPr lang="en-US" sz="900" b="1" kern="0" dirty="0">
                      <a:solidFill>
                        <a:srgbClr val="002960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National Accreditation Board for Hospitals and Healthcare Providers</a:t>
                  </a:r>
                </a:p>
              </p:txBody>
            </p:sp>
            <p:sp>
              <p:nvSpPr>
                <p:cNvPr id="50" name="Rectangle 9"/>
                <p:cNvSpPr txBox="1"/>
                <p:nvPr/>
              </p:nvSpPr>
              <p:spPr>
                <a:xfrm>
                  <a:off x="4082980" y="3561959"/>
                  <a:ext cx="1225083" cy="142928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5400" cap="flat" cmpd="sng" algn="ctr">
                  <a:noFill/>
                  <a:prstDash val="solid"/>
                  <a:headEnd/>
                  <a:tailEnd/>
                </a:ln>
                <a:effectLst/>
              </p:spPr>
              <p:txBody>
                <a:bodyPr vert="horz" wrap="square" lIns="54004" tIns="54004" rIns="54004" bIns="54004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lvl1pPr marL="0" lvl="0" indent="0" defTabSz="895350" eaLnBrk="1" hangingPunct="1">
                    <a:buClr>
                      <a:schemeClr val="tx2"/>
                    </a:buClr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193675" lvl="1" indent="-192088" defTabSz="895350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457200" lvl="2" indent="-261938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614363" lvl="3" indent="-155575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749808" lvl="4" indent="-130175" defTabSz="895350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6pPr>
                  <a:lvl7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7pPr>
                  <a:lvl8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8pPr>
                  <a:lvl9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9pPr>
                </a:lstStyle>
                <a:p>
                  <a:pPr algn="ctr">
                    <a:buClr>
                      <a:srgbClr val="1F497D"/>
                    </a:buClr>
                    <a:defRPr/>
                  </a:pPr>
                  <a:r>
                    <a:rPr lang="en-US" b="1" kern="0" dirty="0">
                      <a:solidFill>
                        <a:srgbClr val="002960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NABET</a:t>
                  </a:r>
                  <a:endParaRPr lang="en-US" sz="1050" b="1" kern="0" dirty="0">
                    <a:solidFill>
                      <a:srgbClr val="002960"/>
                    </a:solidFill>
                    <a:latin typeface="Arial" panose="020B0604020202020204" pitchFamily="34" charset="0"/>
                    <a:ea typeface="Calibri" charset="0"/>
                    <a:cs typeface="Arial" panose="020B0604020202020204" pitchFamily="34" charset="0"/>
                  </a:endParaRPr>
                </a:p>
                <a:p>
                  <a:pPr algn="ctr">
                    <a:buClr>
                      <a:srgbClr val="1F497D"/>
                    </a:buClr>
                    <a:defRPr/>
                  </a:pPr>
                  <a:endParaRPr lang="en-US" sz="1050" b="1" kern="0" dirty="0">
                    <a:solidFill>
                      <a:srgbClr val="002960"/>
                    </a:solidFill>
                    <a:latin typeface="Arial" panose="020B0604020202020204" pitchFamily="34" charset="0"/>
                    <a:ea typeface="Calibri" charset="0"/>
                    <a:cs typeface="Arial" panose="020B0604020202020204" pitchFamily="34" charset="0"/>
                  </a:endParaRPr>
                </a:p>
                <a:p>
                  <a:pPr algn="ctr">
                    <a:buClr>
                      <a:srgbClr val="1F497D"/>
                    </a:buClr>
                    <a:defRPr/>
                  </a:pPr>
                  <a:r>
                    <a:rPr lang="en-US" sz="900" b="1" kern="0" dirty="0">
                      <a:solidFill>
                        <a:srgbClr val="002960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National Accreditation Board for Education and Training</a:t>
                  </a:r>
                </a:p>
              </p:txBody>
            </p:sp>
            <p:sp>
              <p:nvSpPr>
                <p:cNvPr id="51" name="Rectangle 9"/>
                <p:cNvSpPr txBox="1"/>
                <p:nvPr/>
              </p:nvSpPr>
              <p:spPr>
                <a:xfrm>
                  <a:off x="-207673" y="3554586"/>
                  <a:ext cx="1225630" cy="1448108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5400" cap="flat" cmpd="sng" algn="ctr">
                  <a:noFill/>
                  <a:prstDash val="solid"/>
                  <a:headEnd/>
                  <a:tailEnd/>
                </a:ln>
                <a:effectLst/>
              </p:spPr>
              <p:txBody>
                <a:bodyPr vert="horz" wrap="square" lIns="54004" tIns="54004" rIns="54004" bIns="54004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lvl1pPr marL="0" lvl="0" indent="0" defTabSz="895350" eaLnBrk="1" hangingPunct="1">
                    <a:buClr>
                      <a:schemeClr val="tx2"/>
                    </a:buClr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193675" lvl="1" indent="-192088" defTabSz="895350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457200" lvl="2" indent="-261938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614363" lvl="3" indent="-155575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749808" lvl="4" indent="-130175" defTabSz="895350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6pPr>
                  <a:lvl7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7pPr>
                  <a:lvl8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8pPr>
                  <a:lvl9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9pPr>
                </a:lstStyle>
                <a:p>
                  <a:pPr algn="ctr">
                    <a:buClr>
                      <a:srgbClr val="1F497D"/>
                    </a:buClr>
                    <a:defRPr/>
                  </a:pPr>
                  <a:r>
                    <a:rPr lang="en-US" b="1" kern="0" dirty="0">
                      <a:solidFill>
                        <a:srgbClr val="002960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NABCB</a:t>
                  </a:r>
                  <a:endParaRPr lang="en-US" sz="1050" b="1" kern="0" dirty="0">
                    <a:solidFill>
                      <a:srgbClr val="002960"/>
                    </a:solidFill>
                    <a:latin typeface="Arial" panose="020B0604020202020204" pitchFamily="34" charset="0"/>
                    <a:ea typeface="Calibri" charset="0"/>
                    <a:cs typeface="Arial" panose="020B0604020202020204" pitchFamily="34" charset="0"/>
                  </a:endParaRPr>
                </a:p>
                <a:p>
                  <a:pPr algn="ctr">
                    <a:buClr>
                      <a:srgbClr val="1F497D"/>
                    </a:buClr>
                    <a:defRPr/>
                  </a:pPr>
                  <a:endParaRPr lang="en-US" sz="1050" b="1" kern="0" dirty="0">
                    <a:solidFill>
                      <a:srgbClr val="002960"/>
                    </a:solidFill>
                    <a:latin typeface="Arial" panose="020B0604020202020204" pitchFamily="34" charset="0"/>
                    <a:ea typeface="Calibri" charset="0"/>
                    <a:cs typeface="Arial" panose="020B0604020202020204" pitchFamily="34" charset="0"/>
                  </a:endParaRPr>
                </a:p>
                <a:p>
                  <a:pPr algn="ctr">
                    <a:buClr>
                      <a:srgbClr val="1F497D"/>
                    </a:buClr>
                    <a:defRPr/>
                  </a:pPr>
                  <a:r>
                    <a:rPr lang="en-US" sz="900" b="1" kern="0" dirty="0">
                      <a:solidFill>
                        <a:srgbClr val="002960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National Accreditation Board for Certification Bodies</a:t>
                  </a:r>
                </a:p>
              </p:txBody>
            </p:sp>
            <p:sp>
              <p:nvSpPr>
                <p:cNvPr id="52" name="Rectangle 9"/>
                <p:cNvSpPr txBox="1"/>
                <p:nvPr/>
              </p:nvSpPr>
              <p:spPr>
                <a:xfrm>
                  <a:off x="7075237" y="1985934"/>
                  <a:ext cx="1579716" cy="499618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bg2">
                      <a:lumMod val="25000"/>
                    </a:schemeClr>
                  </a:solidFill>
                  <a:prstDash val="solid"/>
                  <a:headEnd/>
                  <a:tailEnd/>
                </a:ln>
                <a:effectLst/>
              </p:spPr>
              <p:txBody>
                <a:bodyPr vert="horz" wrap="square" lIns="54004" tIns="54004" rIns="54004" bIns="54004" numCol="1" anchor="ctr" anchorCtr="0" compatLnSpc="1">
                  <a:prstTxWarp prst="textNoShape">
                    <a:avLst/>
                  </a:prstTxWarp>
                  <a:noAutofit/>
                </a:bodyPr>
                <a:lstStyle>
                  <a:lvl1pPr marL="0" lvl="0" indent="0" defTabSz="895350" eaLnBrk="1" hangingPunct="1">
                    <a:buClr>
                      <a:schemeClr val="tx2"/>
                    </a:buClr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193675" lvl="1" indent="-192088" defTabSz="895350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457200" lvl="2" indent="-261938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614363" lvl="3" indent="-155575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749808" lvl="4" indent="-130175" defTabSz="895350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6pPr>
                  <a:lvl7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7pPr>
                  <a:lvl8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8pPr>
                  <a:lvl9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9pPr>
                </a:lstStyle>
                <a:p>
                  <a:pPr algn="ctr">
                    <a:buClr>
                      <a:srgbClr val="1F497D"/>
                    </a:buClr>
                    <a:defRPr/>
                  </a:pPr>
                  <a:r>
                    <a:rPr lang="en-US" sz="1200" b="1" kern="0" dirty="0">
                      <a:solidFill>
                        <a:schemeClr val="bg2">
                          <a:lumMod val="25000"/>
                        </a:schemeClr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Secretariat</a:t>
                  </a:r>
                </a:p>
              </p:txBody>
            </p:sp>
            <p:sp>
              <p:nvSpPr>
                <p:cNvPr id="53" name="Rectangle 9"/>
                <p:cNvSpPr txBox="1"/>
                <p:nvPr/>
              </p:nvSpPr>
              <p:spPr>
                <a:xfrm>
                  <a:off x="4249776" y="824918"/>
                  <a:ext cx="2079457" cy="304006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 w="9525" cap="flat" cmpd="sng" algn="ctr">
                  <a:noFill/>
                  <a:prstDash val="solid"/>
                  <a:headEnd/>
                  <a:tailEnd/>
                </a:ln>
                <a:effectLst/>
              </p:spPr>
              <p:txBody>
                <a:bodyPr vert="horz" wrap="square" lIns="54004" tIns="54004" rIns="54004" bIns="54004" numCol="1" anchor="ctr" anchorCtr="0" compatLnSpc="1">
                  <a:prstTxWarp prst="textNoShape">
                    <a:avLst/>
                  </a:prstTxWarp>
                  <a:noAutofit/>
                </a:bodyPr>
                <a:lstStyle>
                  <a:lvl1pPr marL="0" lvl="0" indent="0" defTabSz="895350" eaLnBrk="1" hangingPunct="1">
                    <a:buClr>
                      <a:schemeClr val="tx2"/>
                    </a:buClr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193675" lvl="1" indent="-192088" defTabSz="895350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457200" lvl="2" indent="-261938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614363" lvl="3" indent="-155575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749808" lvl="4" indent="-130175" defTabSz="895350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6pPr>
                  <a:lvl7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7pPr>
                  <a:lvl8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8pPr>
                  <a:lvl9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9pPr>
                </a:lstStyle>
                <a:p>
                  <a:pPr algn="ctr">
                    <a:buClr>
                      <a:srgbClr val="1F497D"/>
                    </a:buClr>
                    <a:defRPr/>
                  </a:pPr>
                  <a:r>
                    <a:rPr lang="en-US" sz="1200" b="1" kern="0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Council</a:t>
                  </a:r>
                </a:p>
              </p:txBody>
            </p:sp>
            <p:sp>
              <p:nvSpPr>
                <p:cNvPr id="55" name="Rectangle 9"/>
                <p:cNvSpPr txBox="1"/>
                <p:nvPr/>
              </p:nvSpPr>
              <p:spPr>
                <a:xfrm>
                  <a:off x="7077525" y="3578479"/>
                  <a:ext cx="1311876" cy="1412756"/>
                </a:xfrm>
                <a:prstGeom prst="rect">
                  <a:avLst/>
                </a:prstGeom>
                <a:solidFill>
                  <a:srgbClr val="C7A1E3"/>
                </a:solidFill>
                <a:ln w="25400" cap="flat" cmpd="sng" algn="ctr">
                  <a:noFill/>
                  <a:prstDash val="solid"/>
                  <a:headEnd/>
                  <a:tailEnd/>
                </a:ln>
                <a:effectLst/>
              </p:spPr>
              <p:txBody>
                <a:bodyPr vert="horz" wrap="square" lIns="54004" tIns="54004" rIns="54004" bIns="54004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lvl1pPr marL="0" lvl="0" indent="0" defTabSz="895350" eaLnBrk="1" hangingPunct="1">
                    <a:buClr>
                      <a:schemeClr val="tx2"/>
                    </a:buClr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193675" lvl="1" indent="-192088" defTabSz="895350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457200" lvl="2" indent="-261938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614363" lvl="3" indent="-155575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749808" lvl="4" indent="-130175" defTabSz="895350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6pPr>
                  <a:lvl7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7pPr>
                  <a:lvl8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8pPr>
                  <a:lvl9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9pPr>
                </a:lstStyle>
                <a:p>
                  <a:pPr marL="1192" lvl="1" indent="0" algn="ctr" defTabSz="671849">
                    <a:spcBef>
                      <a:spcPts val="600"/>
                    </a:spcBef>
                    <a:buClr>
                      <a:srgbClr val="002960"/>
                    </a:buClr>
                    <a:buNone/>
                    <a:defRPr/>
                  </a:pPr>
                  <a:r>
                    <a:rPr lang="en-US" b="1" kern="0" dirty="0">
                      <a:solidFill>
                        <a:srgbClr val="4A206A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PPID</a:t>
                  </a:r>
                  <a:endParaRPr lang="en-US" sz="900" b="1" kern="0" dirty="0">
                    <a:solidFill>
                      <a:srgbClr val="4A206A"/>
                    </a:solidFill>
                    <a:latin typeface="Arial" panose="020B0604020202020204" pitchFamily="34" charset="0"/>
                    <a:ea typeface="Calibri" charset="0"/>
                    <a:cs typeface="Arial" panose="020B0604020202020204" pitchFamily="34" charset="0"/>
                  </a:endParaRPr>
                </a:p>
                <a:p>
                  <a:pPr marL="1192" lvl="1" indent="0" algn="ctr" defTabSz="671849">
                    <a:spcBef>
                      <a:spcPts val="600"/>
                    </a:spcBef>
                    <a:buClr>
                      <a:srgbClr val="002960"/>
                    </a:buClr>
                    <a:buNone/>
                    <a:defRPr/>
                  </a:pPr>
                  <a:r>
                    <a:rPr lang="en-US" sz="900" b="1" kern="0" dirty="0">
                      <a:solidFill>
                        <a:srgbClr val="4A206A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Project Planning and Implementation Division</a:t>
                  </a:r>
                </a:p>
              </p:txBody>
            </p:sp>
            <p:sp>
              <p:nvSpPr>
                <p:cNvPr id="56" name="Rectangle 9"/>
                <p:cNvSpPr txBox="1"/>
                <p:nvPr/>
              </p:nvSpPr>
              <p:spPr>
                <a:xfrm>
                  <a:off x="8493010" y="3589738"/>
                  <a:ext cx="1301368" cy="1401497"/>
                </a:xfrm>
                <a:prstGeom prst="rect">
                  <a:avLst/>
                </a:prstGeom>
                <a:solidFill>
                  <a:srgbClr val="C7A1E3"/>
                </a:solidFill>
                <a:ln w="25400" cap="flat" cmpd="sng" algn="ctr">
                  <a:noFill/>
                  <a:prstDash val="solid"/>
                  <a:headEnd/>
                  <a:tailEnd/>
                </a:ln>
                <a:effectLst/>
              </p:spPr>
              <p:txBody>
                <a:bodyPr vert="horz" wrap="square" lIns="54004" tIns="54004" rIns="54004" bIns="54004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lvl1pPr marL="0" lvl="0" indent="0" defTabSz="895350" eaLnBrk="1" hangingPunct="1">
                    <a:buClr>
                      <a:schemeClr val="tx2"/>
                    </a:buClr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193675" lvl="1" indent="-192088" defTabSz="895350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457200" lvl="2" indent="-261938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614363" lvl="3" indent="-155575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749808" lvl="4" indent="-130175" defTabSz="895350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6pPr>
                  <a:lvl7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7pPr>
                  <a:lvl8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8pPr>
                  <a:lvl9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9pPr>
                </a:lstStyle>
                <a:p>
                  <a:pPr marL="1192" lvl="1" indent="0" algn="ctr" defTabSz="671849">
                    <a:spcBef>
                      <a:spcPts val="600"/>
                    </a:spcBef>
                    <a:buClr>
                      <a:srgbClr val="002960"/>
                    </a:buClr>
                    <a:buNone/>
                    <a:defRPr/>
                  </a:pPr>
                  <a:r>
                    <a:rPr lang="en-US" b="1" kern="0" dirty="0">
                      <a:solidFill>
                        <a:srgbClr val="4A206A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PADD</a:t>
                  </a:r>
                  <a:endParaRPr lang="en-US" sz="900" b="1" kern="0" dirty="0">
                    <a:solidFill>
                      <a:srgbClr val="4A206A"/>
                    </a:solidFill>
                    <a:latin typeface="Arial" panose="020B0604020202020204" pitchFamily="34" charset="0"/>
                    <a:ea typeface="Calibri" charset="0"/>
                    <a:cs typeface="Arial" panose="020B0604020202020204" pitchFamily="34" charset="0"/>
                  </a:endParaRPr>
                </a:p>
                <a:p>
                  <a:pPr marL="1192" lvl="1" indent="0" algn="ctr" defTabSz="671849">
                    <a:spcBef>
                      <a:spcPts val="600"/>
                    </a:spcBef>
                    <a:buClr>
                      <a:srgbClr val="002960"/>
                    </a:buClr>
                    <a:buNone/>
                    <a:defRPr/>
                  </a:pPr>
                  <a:r>
                    <a:rPr lang="en-US" sz="900" b="1" kern="0" dirty="0">
                      <a:solidFill>
                        <a:srgbClr val="4A206A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Project Analysis and Documentation Division </a:t>
                  </a:r>
                </a:p>
              </p:txBody>
            </p:sp>
            <p:sp>
              <p:nvSpPr>
                <p:cNvPr id="57" name="Rectangle 9"/>
                <p:cNvSpPr txBox="1"/>
                <p:nvPr/>
              </p:nvSpPr>
              <p:spPr>
                <a:xfrm flipH="1">
                  <a:off x="9897984" y="3602092"/>
                  <a:ext cx="1301361" cy="1408216"/>
                </a:xfrm>
                <a:prstGeom prst="rect">
                  <a:avLst/>
                </a:prstGeom>
                <a:solidFill>
                  <a:srgbClr val="C7A1E3"/>
                </a:solidFill>
                <a:ln w="28575" cap="flat" cmpd="sng" algn="ctr">
                  <a:noFill/>
                  <a:prstDash val="solid"/>
                  <a:headEnd/>
                  <a:tailEnd/>
                </a:ln>
                <a:effectLst/>
              </p:spPr>
              <p:txBody>
                <a:bodyPr vert="horz" wrap="square" lIns="54004" tIns="54004" rIns="54004" bIns="54004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lvl1pPr marL="0" lvl="0" indent="0" defTabSz="895350" eaLnBrk="1" hangingPunct="1">
                    <a:buClr>
                      <a:schemeClr val="tx2"/>
                    </a:buClr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193675" lvl="1" indent="-192088" defTabSz="895350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457200" lvl="2" indent="-261938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614363" lvl="3" indent="-155575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749808" lvl="4" indent="-130175" defTabSz="895350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6pPr>
                  <a:lvl7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7pPr>
                  <a:lvl8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8pPr>
                  <a:lvl9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9pPr>
                </a:lstStyle>
                <a:p>
                  <a:pPr marL="1192" lvl="1" indent="0" algn="ctr" defTabSz="671849">
                    <a:spcBef>
                      <a:spcPts val="600"/>
                    </a:spcBef>
                    <a:buClr>
                      <a:srgbClr val="002960"/>
                    </a:buClr>
                    <a:buNone/>
                    <a:defRPr/>
                  </a:pPr>
                  <a:r>
                    <a:rPr lang="en-US" b="1" kern="0" dirty="0">
                      <a:solidFill>
                        <a:srgbClr val="4A206A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ZED</a:t>
                  </a:r>
                  <a:endParaRPr lang="en-US" sz="900" b="1" kern="0" dirty="0">
                    <a:solidFill>
                      <a:srgbClr val="4A206A"/>
                    </a:solidFill>
                    <a:latin typeface="Arial" panose="020B0604020202020204" pitchFamily="34" charset="0"/>
                    <a:ea typeface="Calibri" charset="0"/>
                    <a:cs typeface="Arial" panose="020B0604020202020204" pitchFamily="34" charset="0"/>
                  </a:endParaRPr>
                </a:p>
                <a:p>
                  <a:pPr marL="1192" lvl="1" indent="0" algn="ctr" defTabSz="671849">
                    <a:spcBef>
                      <a:spcPts val="600"/>
                    </a:spcBef>
                    <a:buClr>
                      <a:srgbClr val="002960"/>
                    </a:buClr>
                    <a:buNone/>
                    <a:defRPr/>
                  </a:pPr>
                  <a:r>
                    <a:rPr lang="en-US" sz="900" b="1" kern="0" dirty="0">
                      <a:solidFill>
                        <a:srgbClr val="4A206A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Zero Defect and Zero Effect Division</a:t>
                  </a:r>
                </a:p>
              </p:txBody>
            </p:sp>
            <p:sp>
              <p:nvSpPr>
                <p:cNvPr id="58" name="Rectangle 9"/>
                <p:cNvSpPr txBox="1"/>
                <p:nvPr/>
              </p:nvSpPr>
              <p:spPr>
                <a:xfrm>
                  <a:off x="4249776" y="1985171"/>
                  <a:ext cx="2079457" cy="499618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 w="9525" cap="flat" cmpd="sng" algn="ctr">
                  <a:noFill/>
                  <a:prstDash val="solid"/>
                  <a:headEnd/>
                  <a:tailEnd/>
                </a:ln>
                <a:effectLst/>
              </p:spPr>
              <p:txBody>
                <a:bodyPr vert="horz" wrap="square" lIns="54004" tIns="54004" rIns="54004" bIns="54004" numCol="1" anchor="ctr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lvl="0" indent="0" algn="ctr" defTabSz="89535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1F497D"/>
                    </a:buClr>
                    <a:defRPr sz="1200" b="1" baseline="0">
                      <a:solidFill>
                        <a:schemeClr val="bg2"/>
                      </a:solidFill>
                      <a:latin typeface="+mj-lt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193675" lvl="1" indent="-192088" defTabSz="895350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457200" lvl="2" indent="-261938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614363" lvl="3" indent="-155575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749808" lvl="4" indent="-130175" defTabSz="895350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/>
                  </a:lvl6pPr>
                  <a:lvl7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/>
                  </a:lvl7pPr>
                  <a:lvl8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/>
                  </a:lvl8pPr>
                  <a:lvl9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/>
                  </a:lvl9pPr>
                </a:lstStyle>
                <a:p>
                  <a:pPr>
                    <a:defRPr/>
                  </a:pPr>
                  <a:r>
                    <a:rPr lang="en-US" kern="0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Secretary General</a:t>
                  </a:r>
                </a:p>
              </p:txBody>
            </p:sp>
          </p:grpSp>
          <p:sp>
            <p:nvSpPr>
              <p:cNvPr id="93" name="Rectangle 9">
                <a:extLst>
                  <a:ext uri="{FF2B5EF4-FFF2-40B4-BE49-F238E27FC236}">
                    <a16:creationId xmlns:a16="http://schemas.microsoft.com/office/drawing/2014/main" id="{B9F600E5-3433-49F4-A5AA-AAE0CE43D9BE}"/>
                  </a:ext>
                </a:extLst>
              </p:cNvPr>
              <p:cNvSpPr txBox="1"/>
              <p:nvPr/>
            </p:nvSpPr>
            <p:spPr>
              <a:xfrm>
                <a:off x="7211712" y="1516116"/>
                <a:ext cx="2048490" cy="30805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9525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vert="horz" wrap="square" lIns="54004" tIns="54004" rIns="54004" bIns="54004" numCol="1" anchor="ctr" anchorCtr="0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  <a:ea typeface="Arial Unicode MS" pitchFamily="34" charset="-128"/>
                    <a:cs typeface="Arial Unicode MS" pitchFamily="34" charset="-128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  <a:ea typeface="Arial Unicode MS" pitchFamily="34" charset="-128"/>
                    <a:cs typeface="Arial Unicode MS" pitchFamily="34" charset="-128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  <a:ea typeface="Arial Unicode MS" pitchFamily="34" charset="-128"/>
                    <a:cs typeface="Arial Unicode MS" pitchFamily="34" charset="-128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  <a:ea typeface="Arial Unicode MS" pitchFamily="34" charset="-128"/>
                    <a:cs typeface="Arial Unicode MS" pitchFamily="34" charset="-128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  <a:ea typeface="Arial Unicode MS" pitchFamily="34" charset="-128"/>
                    <a:cs typeface="Arial Unicode MS" pitchFamily="34" charset="-128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algn="ctr">
                  <a:buClr>
                    <a:srgbClr val="1F497D"/>
                  </a:buClr>
                  <a:defRPr/>
                </a:pPr>
                <a:r>
                  <a:rPr lang="en-US" sz="1200" b="1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Calibri" charset="0"/>
                    <a:cs typeface="Arial" panose="020B0604020202020204" pitchFamily="34" charset="0"/>
                  </a:rPr>
                  <a:t>Governing Body</a:t>
                </a:r>
              </a:p>
            </p:txBody>
          </p: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B13F9CD8-0006-40E2-AA5A-BAE398D3867E}"/>
                  </a:ext>
                </a:extLst>
              </p:cNvPr>
              <p:cNvCxnSpPr>
                <a:cxnSpLocks/>
                <a:stCxn id="93" idx="2"/>
                <a:endCxn id="58" idx="0"/>
              </p:cNvCxnSpPr>
              <p:nvPr/>
            </p:nvCxnSpPr>
            <p:spPr>
              <a:xfrm>
                <a:off x="8235957" y="1824167"/>
                <a:ext cx="0" cy="166705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</p:cxnSp>
        </p:grp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2B22D7E2-E2A5-4A9F-A1EB-7594DF2B3B27}"/>
                </a:ext>
              </a:extLst>
            </p:cNvPr>
            <p:cNvCxnSpPr>
              <a:cxnSpLocks/>
              <a:endCxn id="55" idx="0"/>
            </p:cNvCxnSpPr>
            <p:nvPr/>
          </p:nvCxnSpPr>
          <p:spPr>
            <a:xfrm flipH="1">
              <a:off x="8156994" y="3318243"/>
              <a:ext cx="5176" cy="76327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1815182-EBF2-4503-AA1A-1292939600CE}"/>
                </a:ext>
              </a:extLst>
            </p:cNvPr>
            <p:cNvCxnSpPr>
              <a:cxnSpLocks/>
              <a:stCxn id="56" idx="0"/>
              <a:endCxn id="43" idx="2"/>
            </p:cNvCxnSpPr>
            <p:nvPr/>
          </p:nvCxnSpPr>
          <p:spPr>
            <a:xfrm flipH="1" flipV="1">
              <a:off x="9546219" y="3219763"/>
              <a:ext cx="5" cy="183621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FD5AAB1D-3F8D-40A9-9365-D3E1F14E113B}"/>
                </a:ext>
              </a:extLst>
            </p:cNvPr>
            <p:cNvCxnSpPr>
              <a:cxnSpLocks/>
              <a:endCxn id="57" idx="0"/>
            </p:cNvCxnSpPr>
            <p:nvPr/>
          </p:nvCxnSpPr>
          <p:spPr>
            <a:xfrm flipH="1">
              <a:off x="10930271" y="3244869"/>
              <a:ext cx="4" cy="168186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</p:cxnSp>
      </p:grpSp>
      <p:sp>
        <p:nvSpPr>
          <p:cNvPr id="171" name="Title 138">
            <a:extLst>
              <a:ext uri="{FF2B5EF4-FFF2-40B4-BE49-F238E27FC236}">
                <a16:creationId xmlns:a16="http://schemas.microsoft.com/office/drawing/2014/main" id="{2BCC1DD2-1F63-41C3-BCDE-8DBBFC96EC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3617"/>
            <a:ext cx="12192000" cy="509431"/>
          </a:xfrm>
          <a:solidFill>
            <a:schemeClr val="tx1">
              <a:alpha val="54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kern="0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"/>
              </a:rPr>
              <a:t>QCI : ORGANIZATION STRUCTURE</a:t>
            </a:r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780C73C4-C393-4E63-84F4-E1DA6D3C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9091-8FC5-4F3C-B086-7125BFA46431}" type="slidenum">
              <a:rPr lang="en-US" smtClean="0"/>
              <a:pPr/>
              <a:t>90</a:t>
            </a:fld>
            <a:endParaRPr lang="en-US" dirty="0"/>
          </a:p>
        </p:txBody>
      </p:sp>
      <p:pic>
        <p:nvPicPr>
          <p:cNvPr id="60" name="Picture 2" descr="Image result for nabl logo">
            <a:extLst>
              <a:ext uri="{FF2B5EF4-FFF2-40B4-BE49-F238E27FC236}">
                <a16:creationId xmlns:a16="http://schemas.microsoft.com/office/drawing/2014/main" id="{319AD209-CAA5-434C-ABC4-52E3AD54F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2021" y="5408999"/>
            <a:ext cx="647654" cy="702000"/>
          </a:xfrm>
          <a:prstGeom prst="rect">
            <a:avLst/>
          </a:prstGeom>
          <a:noFill/>
          <a:ln>
            <a:solidFill>
              <a:srgbClr val="25140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F3BDEE6-F93D-4772-A957-4FD2A73DD7F6}"/>
              </a:ext>
            </a:extLst>
          </p:cNvPr>
          <p:cNvCxnSpPr>
            <a:cxnSpLocks/>
          </p:cNvCxnSpPr>
          <p:nvPr/>
        </p:nvCxnSpPr>
        <p:spPr>
          <a:xfrm flipV="1">
            <a:off x="7632188" y="3675466"/>
            <a:ext cx="11259" cy="16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53" name="Picture 81" descr="Image result for NABH logo">
            <a:extLst>
              <a:ext uri="{FF2B5EF4-FFF2-40B4-BE49-F238E27FC236}">
                <a16:creationId xmlns:a16="http://schemas.microsoft.com/office/drawing/2014/main" id="{5E24D010-2188-417E-9F17-CBC29361DF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9239" y="5408999"/>
            <a:ext cx="785978" cy="702000"/>
          </a:xfrm>
          <a:prstGeom prst="rect">
            <a:avLst/>
          </a:prstGeom>
          <a:noFill/>
          <a:ln>
            <a:solidFill>
              <a:srgbClr val="25140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6" name="Picture 84" descr="Image result for NABET logo">
            <a:extLst>
              <a:ext uri="{FF2B5EF4-FFF2-40B4-BE49-F238E27FC236}">
                <a16:creationId xmlns:a16="http://schemas.microsoft.com/office/drawing/2014/main" id="{AE6EB0EA-FA3E-46E5-A324-614743E51B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1836" y="5408999"/>
            <a:ext cx="789684" cy="699041"/>
          </a:xfrm>
          <a:prstGeom prst="rect">
            <a:avLst/>
          </a:prstGeom>
          <a:noFill/>
          <a:ln>
            <a:solidFill>
              <a:srgbClr val="25140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8" name="Picture 86" descr="Image result for NBQP logo">
            <a:extLst>
              <a:ext uri="{FF2B5EF4-FFF2-40B4-BE49-F238E27FC236}">
                <a16:creationId xmlns:a16="http://schemas.microsoft.com/office/drawing/2014/main" id="{0B0A6047-0B2F-4FBA-B3C4-D4A5E029A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1781" y="5408999"/>
            <a:ext cx="655281" cy="729000"/>
          </a:xfrm>
          <a:prstGeom prst="rect">
            <a:avLst/>
          </a:prstGeom>
          <a:noFill/>
          <a:ln>
            <a:solidFill>
              <a:srgbClr val="25140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1" name="Picture 89" descr="Image result for ZED logo">
            <a:extLst>
              <a:ext uri="{FF2B5EF4-FFF2-40B4-BE49-F238E27FC236}">
                <a16:creationId xmlns:a16="http://schemas.microsoft.com/office/drawing/2014/main" id="{7D5CC8B0-9C1B-4A92-9696-9EFC69403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0287" y="5408999"/>
            <a:ext cx="980942" cy="370710"/>
          </a:xfrm>
          <a:prstGeom prst="rect">
            <a:avLst/>
          </a:prstGeom>
          <a:noFill/>
          <a:ln>
            <a:solidFill>
              <a:srgbClr val="25140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 descr="Image result for nabcb logo">
            <a:extLst>
              <a:ext uri="{FF2B5EF4-FFF2-40B4-BE49-F238E27FC236}">
                <a16:creationId xmlns:a16="http://schemas.microsoft.com/office/drawing/2014/main" id="{C90435D2-8932-4831-9790-FCA05BE28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427" y="5408999"/>
            <a:ext cx="605070" cy="7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Slide Number Placeholder 1">
            <a:extLst>
              <a:ext uri="{FF2B5EF4-FFF2-40B4-BE49-F238E27FC236}">
                <a16:creationId xmlns:a16="http://schemas.microsoft.com/office/drawing/2014/main" id="{F832358E-1B08-446C-A1CB-5089179B2AFC}"/>
              </a:ext>
            </a:extLst>
          </p:cNvPr>
          <p:cNvSpPr txBox="1">
            <a:spLocks/>
          </p:cNvSpPr>
          <p:nvPr/>
        </p:nvSpPr>
        <p:spPr>
          <a:xfrm>
            <a:off x="8815320" y="6438240"/>
            <a:ext cx="2743200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19091-8FC5-4F3C-B086-7125BFA46431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8DF4B46-28EA-49B1-9EE7-8649496EB0DB}"/>
              </a:ext>
            </a:extLst>
          </p:cNvPr>
          <p:cNvSpPr/>
          <p:nvPr/>
        </p:nvSpPr>
        <p:spPr>
          <a:xfrm>
            <a:off x="0" y="6301885"/>
            <a:ext cx="12251841" cy="547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3744EF23-46B6-4BF2-B1AF-DBE3E82A4F0B}"/>
              </a:ext>
            </a:extLst>
          </p:cNvPr>
          <p:cNvSpPr txBox="1">
            <a:spLocks/>
          </p:cNvSpPr>
          <p:nvPr/>
        </p:nvSpPr>
        <p:spPr>
          <a:xfrm>
            <a:off x="8621279" y="6404003"/>
            <a:ext cx="27607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19091-8FC5-4F3C-B086-7125BFA46431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FEC8D42-2456-4B85-B2ED-F6E87498E380}"/>
              </a:ext>
            </a:extLst>
          </p:cNvPr>
          <p:cNvSpPr/>
          <p:nvPr/>
        </p:nvSpPr>
        <p:spPr>
          <a:xfrm>
            <a:off x="10679" y="6332981"/>
            <a:ext cx="12269811" cy="501650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3804EFF-095D-4A41-9541-CC90101F2FA6}"/>
              </a:ext>
            </a:extLst>
          </p:cNvPr>
          <p:cNvGrpSpPr/>
          <p:nvPr/>
        </p:nvGrpSpPr>
        <p:grpSpPr>
          <a:xfrm>
            <a:off x="4704979" y="6367114"/>
            <a:ext cx="3320520" cy="433387"/>
            <a:chOff x="5403103" y="6322215"/>
            <a:chExt cx="3299463" cy="433387"/>
          </a:xfrm>
        </p:grpSpPr>
        <p:sp>
          <p:nvSpPr>
            <p:cNvPr id="65" name="Footer Placeholder 4">
              <a:extLst>
                <a:ext uri="{FF2B5EF4-FFF2-40B4-BE49-F238E27FC236}">
                  <a16:creationId xmlns:a16="http://schemas.microsoft.com/office/drawing/2014/main" id="{E531D66A-6EA8-495F-9C74-6B382209FF6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770179" y="6322215"/>
              <a:ext cx="2932387" cy="43338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www.nabcb.qci.org.in</a:t>
              </a: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DDC98E3-31BA-41E3-A2E3-375B93F613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103" y="6336931"/>
              <a:ext cx="403953" cy="403953"/>
            </a:xfrm>
            <a:prstGeom prst="rect">
              <a:avLst/>
            </a:prstGeom>
          </p:spPr>
        </p:pic>
      </p:grp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30C71A88-D122-4722-805F-CD74F86FA9BF}"/>
              </a:ext>
            </a:extLst>
          </p:cNvPr>
          <p:cNvSpPr txBox="1">
            <a:spLocks/>
          </p:cNvSpPr>
          <p:nvPr/>
        </p:nvSpPr>
        <p:spPr>
          <a:xfrm>
            <a:off x="198320" y="6369867"/>
            <a:ext cx="1577592" cy="4333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NABCB</a:t>
            </a:r>
          </a:p>
        </p:txBody>
      </p:sp>
    </p:spTree>
    <p:extLst>
      <p:ext uri="{BB962C8B-B14F-4D97-AF65-F5344CB8AC3E}">
        <p14:creationId xmlns:p14="http://schemas.microsoft.com/office/powerpoint/2010/main" val="119513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6EA47-6783-45B9-B135-336B5D908F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2142"/>
            <a:ext cx="12192000" cy="468086"/>
          </a:xfr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rtlCol="0" anchor="b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IN" sz="3200" dirty="0">
                <a:solidFill>
                  <a:schemeClr val="bg1"/>
                </a:solidFill>
              </a:rPr>
              <a:t>NABCB ACCREDITED CB &amp; IB 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0322EE-4246-4864-910D-800F22C46D26}"/>
              </a:ext>
            </a:extLst>
          </p:cNvPr>
          <p:cNvSpPr/>
          <p:nvPr/>
        </p:nvSpPr>
        <p:spPr>
          <a:xfrm>
            <a:off x="3788580" y="5669583"/>
            <a:ext cx="3725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Website link for Accredited CABs</a:t>
            </a:r>
            <a:endParaRPr lang="en-US" dirty="0">
              <a:hlinkClick r:id="" action="ppaction://noaction"/>
            </a:endParaRPr>
          </a:p>
          <a:p>
            <a:pPr algn="ctr"/>
            <a:r>
              <a:rPr lang="en-US" dirty="0">
                <a:hlinkClick r:id="" action="ppaction://noaction"/>
              </a:rPr>
              <a:t>http://nabcb.qci.org.in/accreditation/</a:t>
            </a:r>
            <a:endParaRPr lang="en-US" dirty="0"/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E4729000-1EA4-4953-90B4-D30058BB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5320" y="6438240"/>
            <a:ext cx="2743200" cy="365125"/>
          </a:xfrm>
        </p:spPr>
        <p:txBody>
          <a:bodyPr/>
          <a:lstStyle/>
          <a:p>
            <a:fld id="{BF319091-8FC5-4F3C-B086-7125BFA46431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865645-E2EA-4B83-A64C-E51C815B2B8A}"/>
              </a:ext>
            </a:extLst>
          </p:cNvPr>
          <p:cNvSpPr/>
          <p:nvPr/>
        </p:nvSpPr>
        <p:spPr>
          <a:xfrm>
            <a:off x="0" y="6301885"/>
            <a:ext cx="12251841" cy="547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79EB3A1-464D-4608-9A64-E8274C270F9A}"/>
              </a:ext>
            </a:extLst>
          </p:cNvPr>
          <p:cNvSpPr txBox="1">
            <a:spLocks/>
          </p:cNvSpPr>
          <p:nvPr/>
        </p:nvSpPr>
        <p:spPr>
          <a:xfrm>
            <a:off x="8621279" y="6404003"/>
            <a:ext cx="27607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19091-8FC5-4F3C-B086-7125BFA46431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A948EC-1841-4EDC-AF6D-B195464195CB}"/>
              </a:ext>
            </a:extLst>
          </p:cNvPr>
          <p:cNvSpPr/>
          <p:nvPr/>
        </p:nvSpPr>
        <p:spPr>
          <a:xfrm>
            <a:off x="10679" y="6332981"/>
            <a:ext cx="12269811" cy="501650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960A3C-84CC-4A45-8DFA-6478C7ABEBB0}"/>
              </a:ext>
            </a:extLst>
          </p:cNvPr>
          <p:cNvGrpSpPr/>
          <p:nvPr/>
        </p:nvGrpSpPr>
        <p:grpSpPr>
          <a:xfrm>
            <a:off x="4704979" y="6367114"/>
            <a:ext cx="3320520" cy="433387"/>
            <a:chOff x="5403103" y="6322215"/>
            <a:chExt cx="3299463" cy="433387"/>
          </a:xfrm>
        </p:grpSpPr>
        <p:sp>
          <p:nvSpPr>
            <p:cNvPr id="24" name="Footer Placeholder 4">
              <a:extLst>
                <a:ext uri="{FF2B5EF4-FFF2-40B4-BE49-F238E27FC236}">
                  <a16:creationId xmlns:a16="http://schemas.microsoft.com/office/drawing/2014/main" id="{F997663E-84A7-4BA6-8FE6-DF11664B47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770179" y="6322215"/>
              <a:ext cx="2932387" cy="43338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www.nabcb.qci.org.in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2D65B7C-3560-4CBD-B5D4-59116F333E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103" y="6336931"/>
              <a:ext cx="403953" cy="403953"/>
            </a:xfrm>
            <a:prstGeom prst="rect">
              <a:avLst/>
            </a:prstGeom>
          </p:spPr>
        </p:pic>
      </p:grp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01DAFA80-AF95-42D2-A99E-5F2A4E1D4E7B}"/>
              </a:ext>
            </a:extLst>
          </p:cNvPr>
          <p:cNvSpPr txBox="1">
            <a:spLocks/>
          </p:cNvSpPr>
          <p:nvPr/>
        </p:nvSpPr>
        <p:spPr>
          <a:xfrm>
            <a:off x="198320" y="6369867"/>
            <a:ext cx="1577592" cy="4333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NABCB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593" r="23790"/>
          <a:stretch/>
        </p:blipFill>
        <p:spPr>
          <a:xfrm>
            <a:off x="2293111" y="771324"/>
            <a:ext cx="6902405" cy="497660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88B1C76-A01A-4D48-9A23-D31A3D83A05B}"/>
              </a:ext>
            </a:extLst>
          </p:cNvPr>
          <p:cNvSpPr/>
          <p:nvPr/>
        </p:nvSpPr>
        <p:spPr>
          <a:xfrm>
            <a:off x="2434107" y="2778548"/>
            <a:ext cx="1777284" cy="183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4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66984"/>
            <a:ext cx="12192000" cy="685800"/>
          </a:xfrm>
          <a:solidFill>
            <a:schemeClr val="tx1">
              <a:alpha val="1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dirty="0">
                <a:solidFill>
                  <a:srgbClr val="0091D1"/>
                </a:solidFill>
                <a:latin typeface="Arial Black" pitchFamily="34" charset="0"/>
              </a:rPr>
              <a:t>Thank You!!</a:t>
            </a:r>
            <a:endParaRPr lang="en-US" altLang="en-US" sz="4000" dirty="0">
              <a:solidFill>
                <a:srgbClr val="0091D1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981DA3-45FB-40B5-A004-F8471CFB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19091-8FC5-4F3C-B086-7125BFA4643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61727C-8430-4513-87C4-3D391AA2CBBC}"/>
              </a:ext>
            </a:extLst>
          </p:cNvPr>
          <p:cNvGrpSpPr/>
          <p:nvPr/>
        </p:nvGrpSpPr>
        <p:grpSpPr>
          <a:xfrm>
            <a:off x="-20128" y="1831523"/>
            <a:ext cx="12217400" cy="3194953"/>
            <a:chOff x="-20128" y="1831523"/>
            <a:chExt cx="12217400" cy="319495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64F3EB3-B410-4A96-A933-EEEB0FD5D21E}"/>
                </a:ext>
              </a:extLst>
            </p:cNvPr>
            <p:cNvGrpSpPr/>
            <p:nvPr/>
          </p:nvGrpSpPr>
          <p:grpSpPr>
            <a:xfrm>
              <a:off x="-14856" y="3151787"/>
              <a:ext cx="12212128" cy="1874689"/>
              <a:chOff x="0" y="2938611"/>
              <a:chExt cx="12212128" cy="187468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153853F-FD09-4146-AD35-F35135F2CE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2938611"/>
                <a:ext cx="12212128" cy="1874689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98CC11-16CA-4169-967B-35932E9E8357}"/>
                  </a:ext>
                </a:extLst>
              </p:cNvPr>
              <p:cNvSpPr/>
              <p:nvPr/>
            </p:nvSpPr>
            <p:spPr>
              <a:xfrm>
                <a:off x="0" y="2989410"/>
                <a:ext cx="12212128" cy="490389"/>
              </a:xfrm>
              <a:prstGeom prst="rect">
                <a:avLst/>
              </a:prstGeom>
              <a:solidFill>
                <a:srgbClr val="9FD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F8F5F7-EB8B-4773-AEB2-99B7BA21E5AD}"/>
                </a:ext>
              </a:extLst>
            </p:cNvPr>
            <p:cNvSpPr/>
            <p:nvPr/>
          </p:nvSpPr>
          <p:spPr>
            <a:xfrm>
              <a:off x="-20128" y="1831523"/>
              <a:ext cx="12212128" cy="1624938"/>
            </a:xfrm>
            <a:prstGeom prst="rect">
              <a:avLst/>
            </a:prstGeom>
            <a:solidFill>
              <a:srgbClr val="9FD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National Accreditation Board for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Certification Bodies (NABCB)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Quality Council of India 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Picture 2" descr="nabcb Logo Vector (.EPS) Free Download">
            <a:extLst>
              <a:ext uri="{FF2B5EF4-FFF2-40B4-BE49-F238E27FC236}">
                <a16:creationId xmlns:a16="http://schemas.microsoft.com/office/drawing/2014/main" id="{8662A2EB-AB47-4238-85A3-023DA78CE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7520" y="5298155"/>
            <a:ext cx="1096831" cy="132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22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4529</Words>
  <Application>Microsoft Office PowerPoint</Application>
  <PresentationFormat>Widescreen</PresentationFormat>
  <Paragraphs>997</Paragraphs>
  <Slides>92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92</vt:i4>
      </vt:variant>
    </vt:vector>
  </HeadingPairs>
  <TitlesOfParts>
    <vt:vector size="112" baseType="lpstr">
      <vt:lpstr>ＭＳ Ｐゴシック</vt:lpstr>
      <vt:lpstr>ＭＳ Ｐゴシック</vt:lpstr>
      <vt:lpstr>Arial</vt:lpstr>
      <vt:lpstr>Arial Black</vt:lpstr>
      <vt:lpstr>Arial Narrow</vt:lpstr>
      <vt:lpstr>Arial Unicode MS</vt:lpstr>
      <vt:lpstr>Bebas Neue Bold</vt:lpstr>
      <vt:lpstr>Calibri</vt:lpstr>
      <vt:lpstr>Calibri Light</vt:lpstr>
      <vt:lpstr>Century</vt:lpstr>
      <vt:lpstr>DejaVu Sans</vt:lpstr>
      <vt:lpstr>Gill Sans</vt:lpstr>
      <vt:lpstr>Liberation Sans</vt:lpstr>
      <vt:lpstr>StarSymbol</vt:lpstr>
      <vt:lpstr>Symbol</vt:lpstr>
      <vt:lpstr>Tahoma</vt:lpstr>
      <vt:lpstr>Times New Roman</vt:lpstr>
      <vt:lpstr>Verdana</vt:lpstr>
      <vt:lpstr>Wingdings</vt:lpstr>
      <vt:lpstr>Office Theme</vt:lpstr>
      <vt:lpstr>Food Safety Management System HACCP (Hazard Analysis Critical Control Point)</vt:lpstr>
      <vt:lpstr>Introduction to Food Safety </vt:lpstr>
      <vt:lpstr>Introduction to Food Safety </vt:lpstr>
      <vt:lpstr>Physical Hazards </vt:lpstr>
      <vt:lpstr> Chemical Hazards  </vt:lpstr>
      <vt:lpstr>PowerPoint Presentation</vt:lpstr>
      <vt:lpstr> Biological Hazards  </vt:lpstr>
      <vt:lpstr>PowerPoint Presentation</vt:lpstr>
      <vt:lpstr> Conditions favouring growth of Microorganisms FAT TOM </vt:lpstr>
      <vt:lpstr>Allergens</vt:lpstr>
      <vt:lpstr> Allergen Management </vt:lpstr>
      <vt:lpstr> Foods Responsible for Allergic Reactions </vt:lpstr>
      <vt:lpstr> Responsibility of a FBO in Allergen Management? </vt:lpstr>
      <vt:lpstr>Provide Safe, Wholesome Food to the Marketplace. </vt:lpstr>
      <vt:lpstr> Allergen Program </vt:lpstr>
      <vt:lpstr> Provide Safe, Wholesome Food to the Marketplace. </vt:lpstr>
      <vt:lpstr> Formulation Control </vt:lpstr>
      <vt:lpstr> Ingredient Management </vt:lpstr>
      <vt:lpstr> Process Control </vt:lpstr>
      <vt:lpstr>Provide Proper Information with the Product Label </vt:lpstr>
      <vt:lpstr>  Responsibilities of the Food Handler  </vt:lpstr>
      <vt:lpstr>Responsibilities of the Food Handler </vt:lpstr>
      <vt:lpstr> Responsibilities of the Food Handler </vt:lpstr>
      <vt:lpstr> Consumers Responsibility </vt:lpstr>
      <vt:lpstr> Remember </vt:lpstr>
      <vt:lpstr>GMP-GHP FOR ORGANIZED BIG RETAILERS</vt:lpstr>
      <vt:lpstr>Location and Surroundings</vt:lpstr>
      <vt:lpstr>Layout &amp; design of food establishment premises</vt:lpstr>
      <vt:lpstr>Equipment &amp; Containers</vt:lpstr>
      <vt:lpstr>Facilities</vt:lpstr>
      <vt:lpstr>Water Supply:</vt:lpstr>
      <vt:lpstr>Drainage and waste disposal</vt:lpstr>
      <vt:lpstr>Personal facilities and toilets:</vt:lpstr>
      <vt:lpstr>Ventilation &amp; Lighting</vt:lpstr>
      <vt:lpstr>Operations and Control:  </vt:lpstr>
      <vt:lpstr>Operations and Control:  </vt:lpstr>
      <vt:lpstr>Operations and Control: </vt:lpstr>
      <vt:lpstr>Operations and Control: </vt:lpstr>
      <vt:lpstr>Operations and Control: </vt:lpstr>
      <vt:lpstr>PowerPoint Presentation</vt:lpstr>
      <vt:lpstr>PowerPoint Presentation</vt:lpstr>
      <vt:lpstr>PowerPoint Presentation</vt:lpstr>
      <vt:lpstr>Sanitation and maintenance of establishment premises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FSMS Program</vt:lpstr>
      <vt:lpstr>Process Flow Diagram Of Ready-to-eat Potato Chips</vt:lpstr>
      <vt:lpstr>Hazard</vt:lpstr>
      <vt:lpstr>Sources of Contamination-Physical/ Chemical/ Biological</vt:lpstr>
      <vt:lpstr>HACCP – Plan Introduction</vt:lpstr>
      <vt:lpstr>History Of HACCP</vt:lpstr>
      <vt:lpstr>HACCP Definition</vt:lpstr>
      <vt:lpstr>PowerPoint Presentation</vt:lpstr>
      <vt:lpstr>FSMS Principles </vt:lpstr>
      <vt:lpstr>Hazard Analysis</vt:lpstr>
      <vt:lpstr> Risk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Establish Verification Procedures :</vt:lpstr>
      <vt:lpstr>Establish Documentation</vt:lpstr>
      <vt:lpstr>What is ISO?</vt:lpstr>
      <vt:lpstr>What is ISO 22000?</vt:lpstr>
      <vt:lpstr>What is FS22000?</vt:lpstr>
      <vt:lpstr>FS22000 or ISO 22000?</vt:lpstr>
      <vt:lpstr>Implementation Steps An overview....</vt:lpstr>
      <vt:lpstr>WHAT IS CONFORMITY ASSESSMENT</vt:lpstr>
      <vt:lpstr>PowerPoint Presentation</vt:lpstr>
      <vt:lpstr>PowerPoint Presentation</vt:lpstr>
      <vt:lpstr>PowerPoint Presentation</vt:lpstr>
      <vt:lpstr> CONFORMITY ASSESSMENT CLAIMS </vt:lpstr>
      <vt:lpstr> CONFORMITY ASSESSMENT IN ACTION </vt:lpstr>
      <vt:lpstr>Accreditation</vt:lpstr>
      <vt:lpstr> ACCREDITATION AND INTERNATIONAL EQUIVALENCE </vt:lpstr>
      <vt:lpstr> THE INTERNATIONAL ECOSYSTEM FOR QUALITY </vt:lpstr>
      <vt:lpstr>Accreditation Standards</vt:lpstr>
      <vt:lpstr>International Framework</vt:lpstr>
      <vt:lpstr>PowerPoint Presentation</vt:lpstr>
      <vt:lpstr>PowerPoint Presentation</vt:lpstr>
      <vt:lpstr>PowerPoint Presentation</vt:lpstr>
      <vt:lpstr>PowerPoint Presentation</vt:lpstr>
      <vt:lpstr>           ABOUT QUALITY COUNCIL OF INDIA</vt:lpstr>
      <vt:lpstr>PowerPoint Presentation</vt:lpstr>
      <vt:lpstr>QCI : ORGANIZATION STRUCTURE</vt:lpstr>
      <vt:lpstr>NABCB ACCREDITED CB &amp; IB SEARCH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Safety Management System HACCP (Hazard Analysis Critical Control Point)</dc:title>
  <dc:creator>varsha-nabcb</dc:creator>
  <cp:lastModifiedBy>varsha-nabcb</cp:lastModifiedBy>
  <cp:revision>8</cp:revision>
  <dcterms:created xsi:type="dcterms:W3CDTF">2021-03-08T18:17:51Z</dcterms:created>
  <dcterms:modified xsi:type="dcterms:W3CDTF">2021-03-12T10:59:46Z</dcterms:modified>
</cp:coreProperties>
</file>