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0" r:id="rId1"/>
  </p:sldMasterIdLst>
  <p:notesMasterIdLst>
    <p:notesMasterId r:id="rId24"/>
  </p:notesMasterIdLst>
  <p:handoutMasterIdLst>
    <p:handoutMasterId r:id="rId25"/>
  </p:handoutMasterIdLst>
  <p:sldIdLst>
    <p:sldId id="257" r:id="rId2"/>
    <p:sldId id="793" r:id="rId3"/>
    <p:sldId id="775" r:id="rId4"/>
    <p:sldId id="779" r:id="rId5"/>
    <p:sldId id="739" r:id="rId6"/>
    <p:sldId id="742" r:id="rId7"/>
    <p:sldId id="799" r:id="rId8"/>
    <p:sldId id="740" r:id="rId9"/>
    <p:sldId id="800" r:id="rId10"/>
    <p:sldId id="801" r:id="rId11"/>
    <p:sldId id="806" r:id="rId12"/>
    <p:sldId id="802" r:id="rId13"/>
    <p:sldId id="756" r:id="rId14"/>
    <p:sldId id="805" r:id="rId15"/>
    <p:sldId id="804" r:id="rId16"/>
    <p:sldId id="803" r:id="rId17"/>
    <p:sldId id="807" r:id="rId18"/>
    <p:sldId id="808" r:id="rId19"/>
    <p:sldId id="809" r:id="rId20"/>
    <p:sldId id="810" r:id="rId21"/>
    <p:sldId id="811" r:id="rId22"/>
    <p:sldId id="75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480">
          <p15:clr>
            <a:srgbClr val="A4A3A4"/>
          </p15:clr>
        </p15:guide>
        <p15:guide id="2" pos="384">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B9955"/>
    <a:srgbClr val="F0793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724" autoAdjust="0"/>
    <p:restoredTop sz="94697" autoAdjust="0"/>
  </p:normalViewPr>
  <p:slideViewPr>
    <p:cSldViewPr showGuides="1">
      <p:cViewPr varScale="1">
        <p:scale>
          <a:sx n="69" d="100"/>
          <a:sy n="69" d="100"/>
        </p:scale>
        <p:origin x="-1410" y="-102"/>
      </p:cViewPr>
      <p:guideLst>
        <p:guide orient="horz" pos="480"/>
        <p:guide pos="38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2016"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FC23AF-FD4F-4596-ADD3-FB9A0F3D9266}" type="doc">
      <dgm:prSet loTypeId="urn:microsoft.com/office/officeart/2005/8/layout/radial3" loCatId="relationship" qsTypeId="urn:microsoft.com/office/officeart/2005/8/quickstyle/simple1" qsCatId="simple" csTypeId="urn:microsoft.com/office/officeart/2005/8/colors/accent1_2" csCatId="accent1" phldr="1"/>
      <dgm:spPr/>
      <dgm:t>
        <a:bodyPr/>
        <a:lstStyle/>
        <a:p>
          <a:endParaRPr lang="en-US"/>
        </a:p>
      </dgm:t>
    </dgm:pt>
    <dgm:pt modelId="{2451447A-3E96-4DD5-A9D3-32CBAD8F6A9B}">
      <dgm:prSet phldrT="[Text]" custT="1"/>
      <dgm:spPr>
        <a:solidFill>
          <a:srgbClr val="FFC000">
            <a:alpha val="50000"/>
          </a:srgbClr>
        </a:solidFill>
      </dgm:spPr>
      <dgm:t>
        <a:bodyPr/>
        <a:lstStyle/>
        <a:p>
          <a:r>
            <a:rPr lang="en-US" sz="1400" b="1" dirty="0" smtClean="0"/>
            <a:t>Promotional Measures</a:t>
          </a:r>
          <a:endParaRPr lang="en-US" sz="1400" b="1" dirty="0"/>
        </a:p>
      </dgm:t>
    </dgm:pt>
    <dgm:pt modelId="{4FC9C23C-EA9E-463D-86E0-6C428D192029}" type="parTrans" cxnId="{E82FA8E1-A891-4DC3-8F42-3FF1AB9CCBE7}">
      <dgm:prSet/>
      <dgm:spPr/>
      <dgm:t>
        <a:bodyPr/>
        <a:lstStyle/>
        <a:p>
          <a:endParaRPr lang="en-US"/>
        </a:p>
      </dgm:t>
    </dgm:pt>
    <dgm:pt modelId="{5D58F894-788E-4F39-9D4B-7B570A0671E8}" type="sibTrans" cxnId="{E82FA8E1-A891-4DC3-8F42-3FF1AB9CCBE7}">
      <dgm:prSet/>
      <dgm:spPr/>
      <dgm:t>
        <a:bodyPr/>
        <a:lstStyle/>
        <a:p>
          <a:endParaRPr lang="en-US"/>
        </a:p>
      </dgm:t>
    </dgm:pt>
    <dgm:pt modelId="{17D5AE41-7944-432C-BE4C-256402C2B805}">
      <dgm:prSet phldrT="[Text]"/>
      <dgm:spPr/>
      <dgm:t>
        <a:bodyPr/>
        <a:lstStyle/>
        <a:p>
          <a:r>
            <a:rPr lang="en-US" dirty="0" smtClean="0"/>
            <a:t>MEIS and SEIS</a:t>
          </a:r>
          <a:endParaRPr lang="en-US" dirty="0"/>
        </a:p>
      </dgm:t>
    </dgm:pt>
    <dgm:pt modelId="{4711697A-FBD1-4658-BBDF-4A9CBF80E847}" type="parTrans" cxnId="{FCDE5091-2EE9-4E6A-980A-7CC4047300C9}">
      <dgm:prSet/>
      <dgm:spPr/>
      <dgm:t>
        <a:bodyPr/>
        <a:lstStyle/>
        <a:p>
          <a:endParaRPr lang="en-US"/>
        </a:p>
      </dgm:t>
    </dgm:pt>
    <dgm:pt modelId="{6FE5B124-1574-48C8-97C7-AE9FA3712602}" type="sibTrans" cxnId="{FCDE5091-2EE9-4E6A-980A-7CC4047300C9}">
      <dgm:prSet/>
      <dgm:spPr/>
      <dgm:t>
        <a:bodyPr/>
        <a:lstStyle/>
        <a:p>
          <a:endParaRPr lang="en-US"/>
        </a:p>
      </dgm:t>
    </dgm:pt>
    <dgm:pt modelId="{911E1BF4-F1BE-4472-A35A-377F655D4B83}">
      <dgm:prSet phldrT="[Text]"/>
      <dgm:spPr/>
      <dgm:t>
        <a:bodyPr/>
        <a:lstStyle/>
        <a:p>
          <a:r>
            <a:rPr lang="en-US" dirty="0" smtClean="0"/>
            <a:t>Duty Remission and Exemption Schemes</a:t>
          </a:r>
          <a:endParaRPr lang="en-US" dirty="0"/>
        </a:p>
      </dgm:t>
    </dgm:pt>
    <dgm:pt modelId="{B44BA913-1C3E-4493-BCB2-D4877C36E925}" type="parTrans" cxnId="{33D0BB0D-9273-48DD-8E86-B267BEBB8F36}">
      <dgm:prSet/>
      <dgm:spPr/>
      <dgm:t>
        <a:bodyPr/>
        <a:lstStyle/>
        <a:p>
          <a:endParaRPr lang="en-US"/>
        </a:p>
      </dgm:t>
    </dgm:pt>
    <dgm:pt modelId="{51E16951-2029-4852-BF20-0029561EC118}" type="sibTrans" cxnId="{33D0BB0D-9273-48DD-8E86-B267BEBB8F36}">
      <dgm:prSet/>
      <dgm:spPr/>
      <dgm:t>
        <a:bodyPr/>
        <a:lstStyle/>
        <a:p>
          <a:endParaRPr lang="en-US"/>
        </a:p>
      </dgm:t>
    </dgm:pt>
    <dgm:pt modelId="{672E2B3E-7F4A-407B-A0B8-6BA8C22FA120}">
      <dgm:prSet phldrT="[Text]"/>
      <dgm:spPr/>
      <dgm:t>
        <a:bodyPr/>
        <a:lstStyle/>
        <a:p>
          <a:r>
            <a:rPr lang="en-US" dirty="0" smtClean="0"/>
            <a:t>Export Promotion Capital Goods Scheme</a:t>
          </a:r>
          <a:endParaRPr lang="en-US" dirty="0"/>
        </a:p>
      </dgm:t>
    </dgm:pt>
    <dgm:pt modelId="{13F10419-7D40-41D7-9D7A-30DE4C55A83E}" type="parTrans" cxnId="{A0A61274-F21F-466C-98AF-BCF490E6236E}">
      <dgm:prSet/>
      <dgm:spPr/>
      <dgm:t>
        <a:bodyPr/>
        <a:lstStyle/>
        <a:p>
          <a:endParaRPr lang="en-US"/>
        </a:p>
      </dgm:t>
    </dgm:pt>
    <dgm:pt modelId="{AF41A3B5-15D9-42F8-9900-D774EBCE57AD}" type="sibTrans" cxnId="{A0A61274-F21F-466C-98AF-BCF490E6236E}">
      <dgm:prSet/>
      <dgm:spPr/>
      <dgm:t>
        <a:bodyPr/>
        <a:lstStyle/>
        <a:p>
          <a:endParaRPr lang="en-US"/>
        </a:p>
      </dgm:t>
    </dgm:pt>
    <dgm:pt modelId="{BDA0994F-E301-4624-82A2-E755F9FF34F2}">
      <dgm:prSet phldrT="[Text]"/>
      <dgm:spPr/>
      <dgm:t>
        <a:bodyPr/>
        <a:lstStyle/>
        <a:p>
          <a:r>
            <a:rPr lang="en-US" dirty="0" smtClean="0"/>
            <a:t>Export Oriented Units/ EHTPs/ STPs/ BTPs</a:t>
          </a:r>
          <a:endParaRPr lang="en-US" dirty="0"/>
        </a:p>
      </dgm:t>
    </dgm:pt>
    <dgm:pt modelId="{C47C4F53-5887-4AE6-A434-113B1547C301}" type="parTrans" cxnId="{1BFEFD25-7960-4423-8A97-E0674CEDB4D1}">
      <dgm:prSet/>
      <dgm:spPr/>
      <dgm:t>
        <a:bodyPr/>
        <a:lstStyle/>
        <a:p>
          <a:endParaRPr lang="en-US"/>
        </a:p>
      </dgm:t>
    </dgm:pt>
    <dgm:pt modelId="{A3214488-585F-4EDB-8EAA-4EF6CF77285D}" type="sibTrans" cxnId="{1BFEFD25-7960-4423-8A97-E0674CEDB4D1}">
      <dgm:prSet/>
      <dgm:spPr/>
      <dgm:t>
        <a:bodyPr/>
        <a:lstStyle/>
        <a:p>
          <a:endParaRPr lang="en-US"/>
        </a:p>
      </dgm:t>
    </dgm:pt>
    <dgm:pt modelId="{EF1AC412-B514-4275-90FA-531F57CC845A}" type="pres">
      <dgm:prSet presAssocID="{CCFC23AF-FD4F-4596-ADD3-FB9A0F3D9266}" presName="composite" presStyleCnt="0">
        <dgm:presLayoutVars>
          <dgm:chMax val="1"/>
          <dgm:dir/>
          <dgm:resizeHandles val="exact"/>
        </dgm:presLayoutVars>
      </dgm:prSet>
      <dgm:spPr/>
      <dgm:t>
        <a:bodyPr/>
        <a:lstStyle/>
        <a:p>
          <a:endParaRPr lang="en-US"/>
        </a:p>
      </dgm:t>
    </dgm:pt>
    <dgm:pt modelId="{DC389376-076B-4400-8FF8-4F7D0C706923}" type="pres">
      <dgm:prSet presAssocID="{CCFC23AF-FD4F-4596-ADD3-FB9A0F3D9266}" presName="radial" presStyleCnt="0">
        <dgm:presLayoutVars>
          <dgm:animLvl val="ctr"/>
        </dgm:presLayoutVars>
      </dgm:prSet>
      <dgm:spPr/>
    </dgm:pt>
    <dgm:pt modelId="{6F9066DF-EE25-4DA0-9DCC-8B0E6AFA0475}" type="pres">
      <dgm:prSet presAssocID="{2451447A-3E96-4DD5-A9D3-32CBAD8F6A9B}" presName="centerShape" presStyleLbl="vennNode1" presStyleIdx="0" presStyleCnt="5"/>
      <dgm:spPr/>
      <dgm:t>
        <a:bodyPr/>
        <a:lstStyle/>
        <a:p>
          <a:endParaRPr lang="en-US"/>
        </a:p>
      </dgm:t>
    </dgm:pt>
    <dgm:pt modelId="{B7B2F25C-2A5D-4DCD-8484-4FF86542AC3A}" type="pres">
      <dgm:prSet presAssocID="{17D5AE41-7944-432C-BE4C-256402C2B805}" presName="node" presStyleLbl="vennNode1" presStyleIdx="1" presStyleCnt="5" custScaleX="161989" custScaleY="150530" custRadScaleRad="101778" custRadScaleInc="1285">
        <dgm:presLayoutVars>
          <dgm:bulletEnabled val="1"/>
        </dgm:presLayoutVars>
      </dgm:prSet>
      <dgm:spPr/>
      <dgm:t>
        <a:bodyPr/>
        <a:lstStyle/>
        <a:p>
          <a:endParaRPr lang="en-US"/>
        </a:p>
      </dgm:t>
    </dgm:pt>
    <dgm:pt modelId="{12BA82F2-F8DA-4A30-A991-2688E3803F1D}" type="pres">
      <dgm:prSet presAssocID="{911E1BF4-F1BE-4472-A35A-377F655D4B83}" presName="node" presStyleLbl="vennNode1" presStyleIdx="2" presStyleCnt="5" custScaleX="169895" custScaleY="148732">
        <dgm:presLayoutVars>
          <dgm:bulletEnabled val="1"/>
        </dgm:presLayoutVars>
      </dgm:prSet>
      <dgm:spPr/>
      <dgm:t>
        <a:bodyPr/>
        <a:lstStyle/>
        <a:p>
          <a:endParaRPr lang="en-US"/>
        </a:p>
      </dgm:t>
    </dgm:pt>
    <dgm:pt modelId="{2EEC3B05-C4B7-44B5-AF98-6C5C58689A67}" type="pres">
      <dgm:prSet presAssocID="{672E2B3E-7F4A-407B-A0B8-6BA8C22FA120}" presName="node" presStyleLbl="vennNode1" presStyleIdx="3" presStyleCnt="5" custScaleX="154349" custScaleY="134295">
        <dgm:presLayoutVars>
          <dgm:bulletEnabled val="1"/>
        </dgm:presLayoutVars>
      </dgm:prSet>
      <dgm:spPr/>
      <dgm:t>
        <a:bodyPr/>
        <a:lstStyle/>
        <a:p>
          <a:endParaRPr lang="en-US"/>
        </a:p>
      </dgm:t>
    </dgm:pt>
    <dgm:pt modelId="{7085F8D9-2B6B-4E64-B71B-1F3DA53FE043}" type="pres">
      <dgm:prSet presAssocID="{BDA0994F-E301-4624-82A2-E755F9FF34F2}" presName="node" presStyleLbl="vennNode1" presStyleIdx="4" presStyleCnt="5" custScaleX="158663" custScaleY="135211">
        <dgm:presLayoutVars>
          <dgm:bulletEnabled val="1"/>
        </dgm:presLayoutVars>
      </dgm:prSet>
      <dgm:spPr/>
      <dgm:t>
        <a:bodyPr/>
        <a:lstStyle/>
        <a:p>
          <a:endParaRPr lang="en-US"/>
        </a:p>
      </dgm:t>
    </dgm:pt>
  </dgm:ptLst>
  <dgm:cxnLst>
    <dgm:cxn modelId="{8F28BE3F-A5DC-423B-91AC-2D6B0CC6E033}" type="presOf" srcId="{17D5AE41-7944-432C-BE4C-256402C2B805}" destId="{B7B2F25C-2A5D-4DCD-8484-4FF86542AC3A}" srcOrd="0" destOrd="0" presId="urn:microsoft.com/office/officeart/2005/8/layout/radial3"/>
    <dgm:cxn modelId="{D3D84FAF-1C1F-4B4C-8E8C-1D84AF4AB87F}" type="presOf" srcId="{672E2B3E-7F4A-407B-A0B8-6BA8C22FA120}" destId="{2EEC3B05-C4B7-44B5-AF98-6C5C58689A67}" srcOrd="0" destOrd="0" presId="urn:microsoft.com/office/officeart/2005/8/layout/radial3"/>
    <dgm:cxn modelId="{FE7FA038-14F6-4BEF-8B19-5B3C35C56E46}" type="presOf" srcId="{BDA0994F-E301-4624-82A2-E755F9FF34F2}" destId="{7085F8D9-2B6B-4E64-B71B-1F3DA53FE043}" srcOrd="0" destOrd="0" presId="urn:microsoft.com/office/officeart/2005/8/layout/radial3"/>
    <dgm:cxn modelId="{A0A61274-F21F-466C-98AF-BCF490E6236E}" srcId="{2451447A-3E96-4DD5-A9D3-32CBAD8F6A9B}" destId="{672E2B3E-7F4A-407B-A0B8-6BA8C22FA120}" srcOrd="2" destOrd="0" parTransId="{13F10419-7D40-41D7-9D7A-30DE4C55A83E}" sibTransId="{AF41A3B5-15D9-42F8-9900-D774EBCE57AD}"/>
    <dgm:cxn modelId="{33D0BB0D-9273-48DD-8E86-B267BEBB8F36}" srcId="{2451447A-3E96-4DD5-A9D3-32CBAD8F6A9B}" destId="{911E1BF4-F1BE-4472-A35A-377F655D4B83}" srcOrd="1" destOrd="0" parTransId="{B44BA913-1C3E-4493-BCB2-D4877C36E925}" sibTransId="{51E16951-2029-4852-BF20-0029561EC118}"/>
    <dgm:cxn modelId="{C2D72930-D563-4609-94A1-08BFA3B2A805}" type="presOf" srcId="{CCFC23AF-FD4F-4596-ADD3-FB9A0F3D9266}" destId="{EF1AC412-B514-4275-90FA-531F57CC845A}" srcOrd="0" destOrd="0" presId="urn:microsoft.com/office/officeart/2005/8/layout/radial3"/>
    <dgm:cxn modelId="{FCDE5091-2EE9-4E6A-980A-7CC4047300C9}" srcId="{2451447A-3E96-4DD5-A9D3-32CBAD8F6A9B}" destId="{17D5AE41-7944-432C-BE4C-256402C2B805}" srcOrd="0" destOrd="0" parTransId="{4711697A-FBD1-4658-BBDF-4A9CBF80E847}" sibTransId="{6FE5B124-1574-48C8-97C7-AE9FA3712602}"/>
    <dgm:cxn modelId="{E82FA8E1-A891-4DC3-8F42-3FF1AB9CCBE7}" srcId="{CCFC23AF-FD4F-4596-ADD3-FB9A0F3D9266}" destId="{2451447A-3E96-4DD5-A9D3-32CBAD8F6A9B}" srcOrd="0" destOrd="0" parTransId="{4FC9C23C-EA9E-463D-86E0-6C428D192029}" sibTransId="{5D58F894-788E-4F39-9D4B-7B570A0671E8}"/>
    <dgm:cxn modelId="{BFF8987E-B036-4F6A-BA77-D55D6F0F8A0A}" type="presOf" srcId="{911E1BF4-F1BE-4472-A35A-377F655D4B83}" destId="{12BA82F2-F8DA-4A30-A991-2688E3803F1D}" srcOrd="0" destOrd="0" presId="urn:microsoft.com/office/officeart/2005/8/layout/radial3"/>
    <dgm:cxn modelId="{1BFEFD25-7960-4423-8A97-E0674CEDB4D1}" srcId="{2451447A-3E96-4DD5-A9D3-32CBAD8F6A9B}" destId="{BDA0994F-E301-4624-82A2-E755F9FF34F2}" srcOrd="3" destOrd="0" parTransId="{C47C4F53-5887-4AE6-A434-113B1547C301}" sibTransId="{A3214488-585F-4EDB-8EAA-4EF6CF77285D}"/>
    <dgm:cxn modelId="{0E5B2B05-F1EF-468C-B104-2A728887A3FD}" type="presOf" srcId="{2451447A-3E96-4DD5-A9D3-32CBAD8F6A9B}" destId="{6F9066DF-EE25-4DA0-9DCC-8B0E6AFA0475}" srcOrd="0" destOrd="0" presId="urn:microsoft.com/office/officeart/2005/8/layout/radial3"/>
    <dgm:cxn modelId="{AF62C961-69A2-4E4F-91A8-DDBD06B61DE9}" type="presParOf" srcId="{EF1AC412-B514-4275-90FA-531F57CC845A}" destId="{DC389376-076B-4400-8FF8-4F7D0C706923}" srcOrd="0" destOrd="0" presId="urn:microsoft.com/office/officeart/2005/8/layout/radial3"/>
    <dgm:cxn modelId="{E4C908BC-39F8-40C0-ABC8-4FFC9215A2ED}" type="presParOf" srcId="{DC389376-076B-4400-8FF8-4F7D0C706923}" destId="{6F9066DF-EE25-4DA0-9DCC-8B0E6AFA0475}" srcOrd="0" destOrd="0" presId="urn:microsoft.com/office/officeart/2005/8/layout/radial3"/>
    <dgm:cxn modelId="{0E7E443F-527C-431E-8E8D-FD083AF6FB82}" type="presParOf" srcId="{DC389376-076B-4400-8FF8-4F7D0C706923}" destId="{B7B2F25C-2A5D-4DCD-8484-4FF86542AC3A}" srcOrd="1" destOrd="0" presId="urn:microsoft.com/office/officeart/2005/8/layout/radial3"/>
    <dgm:cxn modelId="{30BF146D-0323-4D0B-AE22-CEF66030E7FC}" type="presParOf" srcId="{DC389376-076B-4400-8FF8-4F7D0C706923}" destId="{12BA82F2-F8DA-4A30-A991-2688E3803F1D}" srcOrd="2" destOrd="0" presId="urn:microsoft.com/office/officeart/2005/8/layout/radial3"/>
    <dgm:cxn modelId="{46A19D4D-79C0-4D01-9CDA-F5F0DE527CEE}" type="presParOf" srcId="{DC389376-076B-4400-8FF8-4F7D0C706923}" destId="{2EEC3B05-C4B7-44B5-AF98-6C5C58689A67}" srcOrd="3" destOrd="0" presId="urn:microsoft.com/office/officeart/2005/8/layout/radial3"/>
    <dgm:cxn modelId="{7E50A31C-7AD6-4DD4-90BB-D57DD4369D41}" type="presParOf" srcId="{DC389376-076B-4400-8FF8-4F7D0C706923}" destId="{7085F8D9-2B6B-4E64-B71B-1F3DA53FE043}" srcOrd="4" destOrd="0" presId="urn:microsoft.com/office/officeart/2005/8/layout/radial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136F5B4-54A4-4CF1-84B9-857151CD8073}"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IN"/>
        </a:p>
      </dgm:t>
    </dgm:pt>
    <dgm:pt modelId="{9B39AD1A-3875-4B9E-B7E3-1B9A36EB51DD}">
      <dgm:prSet phldrT="[Text]"/>
      <dgm:spPr/>
      <dgm:t>
        <a:bodyPr/>
        <a:lstStyle/>
        <a:p>
          <a:r>
            <a:rPr lang="en-US" dirty="0"/>
            <a:t>Export Promotion Schemes</a:t>
          </a:r>
          <a:endParaRPr lang="en-IN" dirty="0"/>
        </a:p>
      </dgm:t>
    </dgm:pt>
    <dgm:pt modelId="{A0CF8B8A-0021-4833-9994-57F03D606A9B}" type="parTrans" cxnId="{843882F3-66C4-4CA6-B82F-09C7CDF1BF26}">
      <dgm:prSet/>
      <dgm:spPr/>
      <dgm:t>
        <a:bodyPr/>
        <a:lstStyle/>
        <a:p>
          <a:endParaRPr lang="en-IN"/>
        </a:p>
      </dgm:t>
    </dgm:pt>
    <dgm:pt modelId="{F825CE9D-7C08-4672-859E-807ECD7FF5A9}" type="sibTrans" cxnId="{843882F3-66C4-4CA6-B82F-09C7CDF1BF26}">
      <dgm:prSet/>
      <dgm:spPr/>
      <dgm:t>
        <a:bodyPr/>
        <a:lstStyle/>
        <a:p>
          <a:endParaRPr lang="en-IN"/>
        </a:p>
      </dgm:t>
    </dgm:pt>
    <dgm:pt modelId="{C816BBEE-63C4-41D8-B21D-755C4B678C2A}">
      <dgm:prSet phldrT="[Text]"/>
      <dgm:spPr/>
      <dgm:t>
        <a:bodyPr/>
        <a:lstStyle/>
        <a:p>
          <a:r>
            <a:rPr lang="en-US"/>
            <a:t>Duty </a:t>
          </a:r>
          <a:r>
            <a:rPr lang="en-US" smtClean="0"/>
            <a:t>Exemption</a:t>
          </a:r>
          <a:endParaRPr lang="en-IN" dirty="0"/>
        </a:p>
      </dgm:t>
    </dgm:pt>
    <dgm:pt modelId="{930D2115-4541-4FC5-B313-E62EBF8D1F43}" type="parTrans" cxnId="{083C6378-89EB-4CA7-95C0-993EBDF80081}">
      <dgm:prSet/>
      <dgm:spPr/>
      <dgm:t>
        <a:bodyPr/>
        <a:lstStyle/>
        <a:p>
          <a:endParaRPr lang="en-IN"/>
        </a:p>
      </dgm:t>
    </dgm:pt>
    <dgm:pt modelId="{756E3F00-0CD4-4FC7-8137-59E57BC78E5B}" type="sibTrans" cxnId="{083C6378-89EB-4CA7-95C0-993EBDF80081}">
      <dgm:prSet/>
      <dgm:spPr/>
      <dgm:t>
        <a:bodyPr/>
        <a:lstStyle/>
        <a:p>
          <a:endParaRPr lang="en-IN"/>
        </a:p>
      </dgm:t>
    </dgm:pt>
    <dgm:pt modelId="{0A5F7F76-641A-4C0E-8DA2-0FFA4704636D}">
      <dgm:prSet phldrT="[Text]"/>
      <dgm:spPr/>
      <dgm:t>
        <a:bodyPr/>
        <a:lstStyle/>
        <a:p>
          <a:r>
            <a:rPr lang="en-US" dirty="0"/>
            <a:t>Duty Neutralization </a:t>
          </a:r>
          <a:r>
            <a:rPr lang="en-US"/>
            <a:t>/ </a:t>
          </a:r>
          <a:r>
            <a:rPr lang="en-US" smtClean="0"/>
            <a:t>Remissions</a:t>
          </a:r>
          <a:endParaRPr lang="en-IN" dirty="0"/>
        </a:p>
      </dgm:t>
    </dgm:pt>
    <dgm:pt modelId="{17A885BB-14CF-4C47-961D-2BF9560113B8}" type="parTrans" cxnId="{1546D862-C859-4581-A6F4-DD91CB2EC0EF}">
      <dgm:prSet/>
      <dgm:spPr/>
      <dgm:t>
        <a:bodyPr/>
        <a:lstStyle/>
        <a:p>
          <a:endParaRPr lang="en-IN"/>
        </a:p>
      </dgm:t>
    </dgm:pt>
    <dgm:pt modelId="{25708807-B64F-44EB-9B0D-65CDF503A8B1}" type="sibTrans" cxnId="{1546D862-C859-4581-A6F4-DD91CB2EC0EF}">
      <dgm:prSet/>
      <dgm:spPr/>
      <dgm:t>
        <a:bodyPr/>
        <a:lstStyle/>
        <a:p>
          <a:endParaRPr lang="en-IN"/>
        </a:p>
      </dgm:t>
    </dgm:pt>
    <dgm:pt modelId="{AF74C99F-F30C-4311-9C1E-732530AD8BC8}">
      <dgm:prSet/>
      <dgm:spPr/>
      <dgm:t>
        <a:bodyPr/>
        <a:lstStyle/>
        <a:p>
          <a:r>
            <a:rPr lang="en-US" dirty="0"/>
            <a:t>Rewards / Incentives </a:t>
          </a:r>
          <a:endParaRPr lang="en-IN" dirty="0"/>
        </a:p>
      </dgm:t>
    </dgm:pt>
    <dgm:pt modelId="{C467B414-FF18-48AF-B5B1-D5357F4B61BF}" type="parTrans" cxnId="{EB718977-3BAB-4EE0-A365-33FB92E4B895}">
      <dgm:prSet/>
      <dgm:spPr/>
      <dgm:t>
        <a:bodyPr/>
        <a:lstStyle/>
        <a:p>
          <a:endParaRPr lang="en-IN"/>
        </a:p>
      </dgm:t>
    </dgm:pt>
    <dgm:pt modelId="{9975A155-7DA6-4F34-B352-79358FAF9E74}" type="sibTrans" cxnId="{EB718977-3BAB-4EE0-A365-33FB92E4B895}">
      <dgm:prSet/>
      <dgm:spPr/>
      <dgm:t>
        <a:bodyPr/>
        <a:lstStyle/>
        <a:p>
          <a:endParaRPr lang="en-IN"/>
        </a:p>
      </dgm:t>
    </dgm:pt>
    <dgm:pt modelId="{ACE930D4-D4F2-47E6-9FE1-CB9D35769085}" type="pres">
      <dgm:prSet presAssocID="{8136F5B4-54A4-4CF1-84B9-857151CD8073}" presName="hierChild1" presStyleCnt="0">
        <dgm:presLayoutVars>
          <dgm:chPref val="1"/>
          <dgm:dir/>
          <dgm:animOne val="branch"/>
          <dgm:animLvl val="lvl"/>
          <dgm:resizeHandles/>
        </dgm:presLayoutVars>
      </dgm:prSet>
      <dgm:spPr/>
      <dgm:t>
        <a:bodyPr/>
        <a:lstStyle/>
        <a:p>
          <a:endParaRPr lang="en-IN"/>
        </a:p>
      </dgm:t>
    </dgm:pt>
    <dgm:pt modelId="{A63BB8E5-3604-4452-A717-20AA9ADFCFDE}" type="pres">
      <dgm:prSet presAssocID="{9B39AD1A-3875-4B9E-B7E3-1B9A36EB51DD}" presName="hierRoot1" presStyleCnt="0"/>
      <dgm:spPr/>
    </dgm:pt>
    <dgm:pt modelId="{84104495-C601-4D46-B265-2CD80473E9A3}" type="pres">
      <dgm:prSet presAssocID="{9B39AD1A-3875-4B9E-B7E3-1B9A36EB51DD}" presName="composite" presStyleCnt="0"/>
      <dgm:spPr/>
    </dgm:pt>
    <dgm:pt modelId="{8FC13FE7-09DC-4085-960B-C87F5EC0F70F}" type="pres">
      <dgm:prSet presAssocID="{9B39AD1A-3875-4B9E-B7E3-1B9A36EB51DD}" presName="background" presStyleLbl="node0" presStyleIdx="0" presStyleCnt="1"/>
      <dgm:spPr/>
    </dgm:pt>
    <dgm:pt modelId="{98F3B7BA-EF8D-431C-9162-8F51D50A455C}" type="pres">
      <dgm:prSet presAssocID="{9B39AD1A-3875-4B9E-B7E3-1B9A36EB51DD}" presName="text" presStyleLbl="fgAcc0" presStyleIdx="0" presStyleCnt="1">
        <dgm:presLayoutVars>
          <dgm:chPref val="3"/>
        </dgm:presLayoutVars>
      </dgm:prSet>
      <dgm:spPr/>
      <dgm:t>
        <a:bodyPr/>
        <a:lstStyle/>
        <a:p>
          <a:endParaRPr lang="en-IN"/>
        </a:p>
      </dgm:t>
    </dgm:pt>
    <dgm:pt modelId="{CF1AF450-3CA4-447A-BFDB-C797BAE41B0E}" type="pres">
      <dgm:prSet presAssocID="{9B39AD1A-3875-4B9E-B7E3-1B9A36EB51DD}" presName="hierChild2" presStyleCnt="0"/>
      <dgm:spPr/>
    </dgm:pt>
    <dgm:pt modelId="{7B76C5F5-70A0-4FC4-A29F-F2654998C293}" type="pres">
      <dgm:prSet presAssocID="{930D2115-4541-4FC5-B313-E62EBF8D1F43}" presName="Name10" presStyleLbl="parChTrans1D2" presStyleIdx="0" presStyleCnt="3"/>
      <dgm:spPr/>
      <dgm:t>
        <a:bodyPr/>
        <a:lstStyle/>
        <a:p>
          <a:endParaRPr lang="en-IN"/>
        </a:p>
      </dgm:t>
    </dgm:pt>
    <dgm:pt modelId="{6FB5D073-2241-4258-8B74-51449E934892}" type="pres">
      <dgm:prSet presAssocID="{C816BBEE-63C4-41D8-B21D-755C4B678C2A}" presName="hierRoot2" presStyleCnt="0"/>
      <dgm:spPr/>
    </dgm:pt>
    <dgm:pt modelId="{0D9F74F7-5CD5-47BF-9E94-99A83E2505CF}" type="pres">
      <dgm:prSet presAssocID="{C816BBEE-63C4-41D8-B21D-755C4B678C2A}" presName="composite2" presStyleCnt="0"/>
      <dgm:spPr/>
    </dgm:pt>
    <dgm:pt modelId="{9A775695-1296-45CC-B897-E3E57E987F68}" type="pres">
      <dgm:prSet presAssocID="{C816BBEE-63C4-41D8-B21D-755C4B678C2A}" presName="background2" presStyleLbl="node2" presStyleIdx="0" presStyleCnt="3"/>
      <dgm:spPr/>
    </dgm:pt>
    <dgm:pt modelId="{899C66AB-21E5-4B9C-A660-1BB92EDDF80B}" type="pres">
      <dgm:prSet presAssocID="{C816BBEE-63C4-41D8-B21D-755C4B678C2A}" presName="text2" presStyleLbl="fgAcc2" presStyleIdx="0" presStyleCnt="3">
        <dgm:presLayoutVars>
          <dgm:chPref val="3"/>
        </dgm:presLayoutVars>
      </dgm:prSet>
      <dgm:spPr/>
      <dgm:t>
        <a:bodyPr/>
        <a:lstStyle/>
        <a:p>
          <a:endParaRPr lang="en-IN"/>
        </a:p>
      </dgm:t>
    </dgm:pt>
    <dgm:pt modelId="{CA57613D-B1A0-495A-B7C7-8B556230AF85}" type="pres">
      <dgm:prSet presAssocID="{C816BBEE-63C4-41D8-B21D-755C4B678C2A}" presName="hierChild3" presStyleCnt="0"/>
      <dgm:spPr/>
    </dgm:pt>
    <dgm:pt modelId="{3E2B00D4-99FD-4DEB-AB37-9C07C7649E76}" type="pres">
      <dgm:prSet presAssocID="{17A885BB-14CF-4C47-961D-2BF9560113B8}" presName="Name10" presStyleLbl="parChTrans1D2" presStyleIdx="1" presStyleCnt="3"/>
      <dgm:spPr/>
      <dgm:t>
        <a:bodyPr/>
        <a:lstStyle/>
        <a:p>
          <a:endParaRPr lang="en-IN"/>
        </a:p>
      </dgm:t>
    </dgm:pt>
    <dgm:pt modelId="{EDC6B1F1-46CC-419D-AA80-A37EABF52EBF}" type="pres">
      <dgm:prSet presAssocID="{0A5F7F76-641A-4C0E-8DA2-0FFA4704636D}" presName="hierRoot2" presStyleCnt="0"/>
      <dgm:spPr/>
    </dgm:pt>
    <dgm:pt modelId="{781C6CEE-1A49-4365-8378-1513637878B7}" type="pres">
      <dgm:prSet presAssocID="{0A5F7F76-641A-4C0E-8DA2-0FFA4704636D}" presName="composite2" presStyleCnt="0"/>
      <dgm:spPr/>
    </dgm:pt>
    <dgm:pt modelId="{82A0E46B-CEAC-41D1-9D33-4C8FFAE92CDC}" type="pres">
      <dgm:prSet presAssocID="{0A5F7F76-641A-4C0E-8DA2-0FFA4704636D}" presName="background2" presStyleLbl="node2" presStyleIdx="1" presStyleCnt="3"/>
      <dgm:spPr/>
    </dgm:pt>
    <dgm:pt modelId="{A823B43A-0929-411B-8BF1-D19DC5B665F5}" type="pres">
      <dgm:prSet presAssocID="{0A5F7F76-641A-4C0E-8DA2-0FFA4704636D}" presName="text2" presStyleLbl="fgAcc2" presStyleIdx="1" presStyleCnt="3">
        <dgm:presLayoutVars>
          <dgm:chPref val="3"/>
        </dgm:presLayoutVars>
      </dgm:prSet>
      <dgm:spPr/>
      <dgm:t>
        <a:bodyPr/>
        <a:lstStyle/>
        <a:p>
          <a:endParaRPr lang="en-IN"/>
        </a:p>
      </dgm:t>
    </dgm:pt>
    <dgm:pt modelId="{F63974BD-652E-40AC-8F4D-C6764C43B57B}" type="pres">
      <dgm:prSet presAssocID="{0A5F7F76-641A-4C0E-8DA2-0FFA4704636D}" presName="hierChild3" presStyleCnt="0"/>
      <dgm:spPr/>
    </dgm:pt>
    <dgm:pt modelId="{D118A5D9-8B85-4C92-9B95-EE60B5EEB7A8}" type="pres">
      <dgm:prSet presAssocID="{C467B414-FF18-48AF-B5B1-D5357F4B61BF}" presName="Name10" presStyleLbl="parChTrans1D2" presStyleIdx="2" presStyleCnt="3"/>
      <dgm:spPr/>
      <dgm:t>
        <a:bodyPr/>
        <a:lstStyle/>
        <a:p>
          <a:endParaRPr lang="en-IN"/>
        </a:p>
      </dgm:t>
    </dgm:pt>
    <dgm:pt modelId="{84696D55-D591-48FB-9DFB-189FE32DEB12}" type="pres">
      <dgm:prSet presAssocID="{AF74C99F-F30C-4311-9C1E-732530AD8BC8}" presName="hierRoot2" presStyleCnt="0"/>
      <dgm:spPr/>
    </dgm:pt>
    <dgm:pt modelId="{F7D48330-6F52-4095-8011-C38127D7CFB0}" type="pres">
      <dgm:prSet presAssocID="{AF74C99F-F30C-4311-9C1E-732530AD8BC8}" presName="composite2" presStyleCnt="0"/>
      <dgm:spPr/>
    </dgm:pt>
    <dgm:pt modelId="{1A9E13FA-C033-4ECF-A2A4-6B9D91AE135B}" type="pres">
      <dgm:prSet presAssocID="{AF74C99F-F30C-4311-9C1E-732530AD8BC8}" presName="background2" presStyleLbl="node2" presStyleIdx="2" presStyleCnt="3"/>
      <dgm:spPr/>
    </dgm:pt>
    <dgm:pt modelId="{B7226D32-818C-4927-88E3-F49D64C1B14C}" type="pres">
      <dgm:prSet presAssocID="{AF74C99F-F30C-4311-9C1E-732530AD8BC8}" presName="text2" presStyleLbl="fgAcc2" presStyleIdx="2" presStyleCnt="3">
        <dgm:presLayoutVars>
          <dgm:chPref val="3"/>
        </dgm:presLayoutVars>
      </dgm:prSet>
      <dgm:spPr/>
      <dgm:t>
        <a:bodyPr/>
        <a:lstStyle/>
        <a:p>
          <a:endParaRPr lang="en-IN"/>
        </a:p>
      </dgm:t>
    </dgm:pt>
    <dgm:pt modelId="{9D4AC771-20D0-4D9F-BEBF-DDAC6A2CBA72}" type="pres">
      <dgm:prSet presAssocID="{AF74C99F-F30C-4311-9C1E-732530AD8BC8}" presName="hierChild3" presStyleCnt="0"/>
      <dgm:spPr/>
    </dgm:pt>
  </dgm:ptLst>
  <dgm:cxnLst>
    <dgm:cxn modelId="{920132B4-C506-42E0-AC28-BD319A76A338}" type="presOf" srcId="{AF74C99F-F30C-4311-9C1E-732530AD8BC8}" destId="{B7226D32-818C-4927-88E3-F49D64C1B14C}" srcOrd="0" destOrd="0" presId="urn:microsoft.com/office/officeart/2005/8/layout/hierarchy1"/>
    <dgm:cxn modelId="{1546D862-C859-4581-A6F4-DD91CB2EC0EF}" srcId="{9B39AD1A-3875-4B9E-B7E3-1B9A36EB51DD}" destId="{0A5F7F76-641A-4C0E-8DA2-0FFA4704636D}" srcOrd="1" destOrd="0" parTransId="{17A885BB-14CF-4C47-961D-2BF9560113B8}" sibTransId="{25708807-B64F-44EB-9B0D-65CDF503A8B1}"/>
    <dgm:cxn modelId="{130077EE-0A95-4F48-8DA4-29425404BE76}" type="presOf" srcId="{9B39AD1A-3875-4B9E-B7E3-1B9A36EB51DD}" destId="{98F3B7BA-EF8D-431C-9162-8F51D50A455C}" srcOrd="0" destOrd="0" presId="urn:microsoft.com/office/officeart/2005/8/layout/hierarchy1"/>
    <dgm:cxn modelId="{FD2CC29F-022F-49EE-8985-9E7468D2C1E2}" type="presOf" srcId="{C467B414-FF18-48AF-B5B1-D5357F4B61BF}" destId="{D118A5D9-8B85-4C92-9B95-EE60B5EEB7A8}" srcOrd="0" destOrd="0" presId="urn:microsoft.com/office/officeart/2005/8/layout/hierarchy1"/>
    <dgm:cxn modelId="{083C6378-89EB-4CA7-95C0-993EBDF80081}" srcId="{9B39AD1A-3875-4B9E-B7E3-1B9A36EB51DD}" destId="{C816BBEE-63C4-41D8-B21D-755C4B678C2A}" srcOrd="0" destOrd="0" parTransId="{930D2115-4541-4FC5-B313-E62EBF8D1F43}" sibTransId="{756E3F00-0CD4-4FC7-8137-59E57BC78E5B}"/>
    <dgm:cxn modelId="{B3324B68-F4F6-47A7-8C0C-F4B9EF0D1C28}" type="presOf" srcId="{0A5F7F76-641A-4C0E-8DA2-0FFA4704636D}" destId="{A823B43A-0929-411B-8BF1-D19DC5B665F5}" srcOrd="0" destOrd="0" presId="urn:microsoft.com/office/officeart/2005/8/layout/hierarchy1"/>
    <dgm:cxn modelId="{EB718977-3BAB-4EE0-A365-33FB92E4B895}" srcId="{9B39AD1A-3875-4B9E-B7E3-1B9A36EB51DD}" destId="{AF74C99F-F30C-4311-9C1E-732530AD8BC8}" srcOrd="2" destOrd="0" parTransId="{C467B414-FF18-48AF-B5B1-D5357F4B61BF}" sibTransId="{9975A155-7DA6-4F34-B352-79358FAF9E74}"/>
    <dgm:cxn modelId="{4FF79887-9EC0-4454-9746-75E98FBD4D20}" type="presOf" srcId="{C816BBEE-63C4-41D8-B21D-755C4B678C2A}" destId="{899C66AB-21E5-4B9C-A660-1BB92EDDF80B}" srcOrd="0" destOrd="0" presId="urn:microsoft.com/office/officeart/2005/8/layout/hierarchy1"/>
    <dgm:cxn modelId="{04DB8940-4F60-4759-8924-AB2F07757201}" type="presOf" srcId="{8136F5B4-54A4-4CF1-84B9-857151CD8073}" destId="{ACE930D4-D4F2-47E6-9FE1-CB9D35769085}" srcOrd="0" destOrd="0" presId="urn:microsoft.com/office/officeart/2005/8/layout/hierarchy1"/>
    <dgm:cxn modelId="{843882F3-66C4-4CA6-B82F-09C7CDF1BF26}" srcId="{8136F5B4-54A4-4CF1-84B9-857151CD8073}" destId="{9B39AD1A-3875-4B9E-B7E3-1B9A36EB51DD}" srcOrd="0" destOrd="0" parTransId="{A0CF8B8A-0021-4833-9994-57F03D606A9B}" sibTransId="{F825CE9D-7C08-4672-859E-807ECD7FF5A9}"/>
    <dgm:cxn modelId="{EEC1C2F3-C4B5-4212-A580-7B3699441D04}" type="presOf" srcId="{17A885BB-14CF-4C47-961D-2BF9560113B8}" destId="{3E2B00D4-99FD-4DEB-AB37-9C07C7649E76}" srcOrd="0" destOrd="0" presId="urn:microsoft.com/office/officeart/2005/8/layout/hierarchy1"/>
    <dgm:cxn modelId="{CC228D02-728D-454C-90CC-545FD594E06E}" type="presOf" srcId="{930D2115-4541-4FC5-B313-E62EBF8D1F43}" destId="{7B76C5F5-70A0-4FC4-A29F-F2654998C293}" srcOrd="0" destOrd="0" presId="urn:microsoft.com/office/officeart/2005/8/layout/hierarchy1"/>
    <dgm:cxn modelId="{7C2AFBDC-2705-4AF4-AAEF-A031DF2AF2F0}" type="presParOf" srcId="{ACE930D4-D4F2-47E6-9FE1-CB9D35769085}" destId="{A63BB8E5-3604-4452-A717-20AA9ADFCFDE}" srcOrd="0" destOrd="0" presId="urn:microsoft.com/office/officeart/2005/8/layout/hierarchy1"/>
    <dgm:cxn modelId="{9858006F-A9DE-46B5-9214-5E3DEDD01530}" type="presParOf" srcId="{A63BB8E5-3604-4452-A717-20AA9ADFCFDE}" destId="{84104495-C601-4D46-B265-2CD80473E9A3}" srcOrd="0" destOrd="0" presId="urn:microsoft.com/office/officeart/2005/8/layout/hierarchy1"/>
    <dgm:cxn modelId="{5F60B813-0768-4280-B0A7-8EF7BDCFE5D7}" type="presParOf" srcId="{84104495-C601-4D46-B265-2CD80473E9A3}" destId="{8FC13FE7-09DC-4085-960B-C87F5EC0F70F}" srcOrd="0" destOrd="0" presId="urn:microsoft.com/office/officeart/2005/8/layout/hierarchy1"/>
    <dgm:cxn modelId="{641EFB19-5984-42BD-845D-11BE347F3D30}" type="presParOf" srcId="{84104495-C601-4D46-B265-2CD80473E9A3}" destId="{98F3B7BA-EF8D-431C-9162-8F51D50A455C}" srcOrd="1" destOrd="0" presId="urn:microsoft.com/office/officeart/2005/8/layout/hierarchy1"/>
    <dgm:cxn modelId="{8755BE4E-8642-4305-AA7F-A075F0C5C24A}" type="presParOf" srcId="{A63BB8E5-3604-4452-A717-20AA9ADFCFDE}" destId="{CF1AF450-3CA4-447A-BFDB-C797BAE41B0E}" srcOrd="1" destOrd="0" presId="urn:microsoft.com/office/officeart/2005/8/layout/hierarchy1"/>
    <dgm:cxn modelId="{80460571-445A-43EF-A87C-16021162789A}" type="presParOf" srcId="{CF1AF450-3CA4-447A-BFDB-C797BAE41B0E}" destId="{7B76C5F5-70A0-4FC4-A29F-F2654998C293}" srcOrd="0" destOrd="0" presId="urn:microsoft.com/office/officeart/2005/8/layout/hierarchy1"/>
    <dgm:cxn modelId="{2D7965B9-639B-47F4-B54C-BC7519B2B25C}" type="presParOf" srcId="{CF1AF450-3CA4-447A-BFDB-C797BAE41B0E}" destId="{6FB5D073-2241-4258-8B74-51449E934892}" srcOrd="1" destOrd="0" presId="urn:microsoft.com/office/officeart/2005/8/layout/hierarchy1"/>
    <dgm:cxn modelId="{A5044D2E-4AF4-406E-A1BD-C4B64FE28F3A}" type="presParOf" srcId="{6FB5D073-2241-4258-8B74-51449E934892}" destId="{0D9F74F7-5CD5-47BF-9E94-99A83E2505CF}" srcOrd="0" destOrd="0" presId="urn:microsoft.com/office/officeart/2005/8/layout/hierarchy1"/>
    <dgm:cxn modelId="{AC8F489F-EFC7-445F-BAD2-565423D4E4B4}" type="presParOf" srcId="{0D9F74F7-5CD5-47BF-9E94-99A83E2505CF}" destId="{9A775695-1296-45CC-B897-E3E57E987F68}" srcOrd="0" destOrd="0" presId="urn:microsoft.com/office/officeart/2005/8/layout/hierarchy1"/>
    <dgm:cxn modelId="{0FE94245-BE0F-449F-AFA0-E869E8994D2C}" type="presParOf" srcId="{0D9F74F7-5CD5-47BF-9E94-99A83E2505CF}" destId="{899C66AB-21E5-4B9C-A660-1BB92EDDF80B}" srcOrd="1" destOrd="0" presId="urn:microsoft.com/office/officeart/2005/8/layout/hierarchy1"/>
    <dgm:cxn modelId="{6C3E8D88-CC88-43C1-84A8-DC229E98CF80}" type="presParOf" srcId="{6FB5D073-2241-4258-8B74-51449E934892}" destId="{CA57613D-B1A0-495A-B7C7-8B556230AF85}" srcOrd="1" destOrd="0" presId="urn:microsoft.com/office/officeart/2005/8/layout/hierarchy1"/>
    <dgm:cxn modelId="{3132F15A-27DC-4F30-9C2B-07D437308EE3}" type="presParOf" srcId="{CF1AF450-3CA4-447A-BFDB-C797BAE41B0E}" destId="{3E2B00D4-99FD-4DEB-AB37-9C07C7649E76}" srcOrd="2" destOrd="0" presId="urn:microsoft.com/office/officeart/2005/8/layout/hierarchy1"/>
    <dgm:cxn modelId="{64EAEA35-193B-4C75-97CD-8FA268855ECF}" type="presParOf" srcId="{CF1AF450-3CA4-447A-BFDB-C797BAE41B0E}" destId="{EDC6B1F1-46CC-419D-AA80-A37EABF52EBF}" srcOrd="3" destOrd="0" presId="urn:microsoft.com/office/officeart/2005/8/layout/hierarchy1"/>
    <dgm:cxn modelId="{DF41D0B2-AE60-48C3-817A-480548E3DCDC}" type="presParOf" srcId="{EDC6B1F1-46CC-419D-AA80-A37EABF52EBF}" destId="{781C6CEE-1A49-4365-8378-1513637878B7}" srcOrd="0" destOrd="0" presId="urn:microsoft.com/office/officeart/2005/8/layout/hierarchy1"/>
    <dgm:cxn modelId="{5C6E749A-678F-4E3F-AF4C-F8C37432477A}" type="presParOf" srcId="{781C6CEE-1A49-4365-8378-1513637878B7}" destId="{82A0E46B-CEAC-41D1-9D33-4C8FFAE92CDC}" srcOrd="0" destOrd="0" presId="urn:microsoft.com/office/officeart/2005/8/layout/hierarchy1"/>
    <dgm:cxn modelId="{868DAF89-7663-4F3D-9622-18F8E440D7C9}" type="presParOf" srcId="{781C6CEE-1A49-4365-8378-1513637878B7}" destId="{A823B43A-0929-411B-8BF1-D19DC5B665F5}" srcOrd="1" destOrd="0" presId="urn:microsoft.com/office/officeart/2005/8/layout/hierarchy1"/>
    <dgm:cxn modelId="{297B4945-A072-48D5-BF7E-8D36950384A1}" type="presParOf" srcId="{EDC6B1F1-46CC-419D-AA80-A37EABF52EBF}" destId="{F63974BD-652E-40AC-8F4D-C6764C43B57B}" srcOrd="1" destOrd="0" presId="urn:microsoft.com/office/officeart/2005/8/layout/hierarchy1"/>
    <dgm:cxn modelId="{732D482D-9D0A-4A54-BBAA-556836F624AD}" type="presParOf" srcId="{CF1AF450-3CA4-447A-BFDB-C797BAE41B0E}" destId="{D118A5D9-8B85-4C92-9B95-EE60B5EEB7A8}" srcOrd="4" destOrd="0" presId="urn:microsoft.com/office/officeart/2005/8/layout/hierarchy1"/>
    <dgm:cxn modelId="{207C89A3-AB1A-4707-AA43-27329859B3B4}" type="presParOf" srcId="{CF1AF450-3CA4-447A-BFDB-C797BAE41B0E}" destId="{84696D55-D591-48FB-9DFB-189FE32DEB12}" srcOrd="5" destOrd="0" presId="urn:microsoft.com/office/officeart/2005/8/layout/hierarchy1"/>
    <dgm:cxn modelId="{A72DBDE3-9C8B-4EC2-936D-70BBEB1BE434}" type="presParOf" srcId="{84696D55-D591-48FB-9DFB-189FE32DEB12}" destId="{F7D48330-6F52-4095-8011-C38127D7CFB0}" srcOrd="0" destOrd="0" presId="urn:microsoft.com/office/officeart/2005/8/layout/hierarchy1"/>
    <dgm:cxn modelId="{D066D85F-5F43-4890-B5EF-1A314D119B98}" type="presParOf" srcId="{F7D48330-6F52-4095-8011-C38127D7CFB0}" destId="{1A9E13FA-C033-4ECF-A2A4-6B9D91AE135B}" srcOrd="0" destOrd="0" presId="urn:microsoft.com/office/officeart/2005/8/layout/hierarchy1"/>
    <dgm:cxn modelId="{110F04AC-5FAA-4D5B-9132-76CA942C9B1A}" type="presParOf" srcId="{F7D48330-6F52-4095-8011-C38127D7CFB0}" destId="{B7226D32-818C-4927-88E3-F49D64C1B14C}" srcOrd="1" destOrd="0" presId="urn:microsoft.com/office/officeart/2005/8/layout/hierarchy1"/>
    <dgm:cxn modelId="{83603442-8FA1-4869-A5EE-F07F835323E1}" type="presParOf" srcId="{84696D55-D591-48FB-9DFB-189FE32DEB12}" destId="{9D4AC771-20D0-4D9F-BEBF-DDAC6A2CBA72}" srcOrd="1" destOrd="0" presId="urn:microsoft.com/office/officeart/2005/8/layout/hierarchy1"/>
  </dgm:cxnLst>
  <dgm:bg/>
  <dgm:whole/>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9066DF-EE25-4DA0-9DCC-8B0E6AFA0475}">
      <dsp:nvSpPr>
        <dsp:cNvPr id="0" name=""/>
        <dsp:cNvSpPr/>
      </dsp:nvSpPr>
      <dsp:spPr>
        <a:xfrm>
          <a:off x="1889225" y="950622"/>
          <a:ext cx="2254249" cy="2254249"/>
        </a:xfrm>
        <a:prstGeom prst="ellipse">
          <a:avLst/>
        </a:prstGeom>
        <a:solidFill>
          <a:srgbClr val="FFC00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Promotional Measures</a:t>
          </a:r>
          <a:endParaRPr lang="en-US" sz="1400" b="1" kern="1200" dirty="0"/>
        </a:p>
      </dsp:txBody>
      <dsp:txXfrm>
        <a:off x="2219352" y="1280749"/>
        <a:ext cx="1593995" cy="1593995"/>
      </dsp:txXfrm>
    </dsp:sp>
    <dsp:sp modelId="{B7B2F25C-2A5D-4DCD-8484-4FF86542AC3A}">
      <dsp:nvSpPr>
        <dsp:cNvPr id="0" name=""/>
        <dsp:cNvSpPr/>
      </dsp:nvSpPr>
      <dsp:spPr>
        <a:xfrm>
          <a:off x="2133597" y="-238618"/>
          <a:ext cx="1825818" cy="1696661"/>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MEIS and SEIS</a:t>
          </a:r>
          <a:endParaRPr lang="en-US" sz="1600" kern="1200" dirty="0"/>
        </a:p>
      </dsp:txBody>
      <dsp:txXfrm>
        <a:off x="2400982" y="9852"/>
        <a:ext cx="1291048" cy="1199721"/>
      </dsp:txXfrm>
    </dsp:sp>
    <dsp:sp modelId="{12BA82F2-F8DA-4A30-A991-2688E3803F1D}">
      <dsp:nvSpPr>
        <dsp:cNvPr id="0" name=""/>
        <dsp:cNvSpPr/>
      </dsp:nvSpPr>
      <dsp:spPr>
        <a:xfrm>
          <a:off x="3526920" y="1239549"/>
          <a:ext cx="1914929" cy="1676395"/>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Duty Remission and Exemption Schemes</a:t>
          </a:r>
          <a:endParaRPr lang="en-US" sz="1600" kern="1200" dirty="0"/>
        </a:p>
      </dsp:txBody>
      <dsp:txXfrm>
        <a:off x="3807355" y="1485051"/>
        <a:ext cx="1354059" cy="1185391"/>
      </dsp:txXfrm>
    </dsp:sp>
    <dsp:sp modelId="{2EEC3B05-C4B7-44B5-AF98-6C5C58689A67}">
      <dsp:nvSpPr>
        <dsp:cNvPr id="0" name=""/>
        <dsp:cNvSpPr/>
      </dsp:nvSpPr>
      <dsp:spPr>
        <a:xfrm>
          <a:off x="2146497" y="2788946"/>
          <a:ext cx="1739706" cy="1513672"/>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Export Promotion Capital Goods Scheme</a:t>
          </a:r>
          <a:endParaRPr lang="en-US" sz="1600" kern="1200" dirty="0"/>
        </a:p>
      </dsp:txBody>
      <dsp:txXfrm>
        <a:off x="2401271" y="3010618"/>
        <a:ext cx="1230158" cy="1070328"/>
      </dsp:txXfrm>
    </dsp:sp>
    <dsp:sp modelId="{7085F8D9-2B6B-4E64-B71B-1F3DA53FE043}">
      <dsp:nvSpPr>
        <dsp:cNvPr id="0" name=""/>
        <dsp:cNvSpPr/>
      </dsp:nvSpPr>
      <dsp:spPr>
        <a:xfrm>
          <a:off x="654150" y="1315748"/>
          <a:ext cx="1788330" cy="152399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Export Oriented Units/ EHTPs/ STPs/ BTPs</a:t>
          </a:r>
          <a:endParaRPr lang="en-US" sz="1600" kern="1200" dirty="0"/>
        </a:p>
      </dsp:txBody>
      <dsp:txXfrm>
        <a:off x="916045" y="1538932"/>
        <a:ext cx="1264540" cy="1077628"/>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69CFA12-1544-46EF-A30F-4B59569346DB}" type="datetimeFigureOut">
              <a:rPr lang="en-US" smtClean="0"/>
              <a:pPr/>
              <a:t>3/22/2021</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6487917-2258-4F3C-9FD4-CC8424FBC13D}" type="slidenum">
              <a:rPr lang="en-US" smtClean="0"/>
              <a:pPr/>
              <a:t>‹#›</a:t>
            </a:fld>
            <a:endParaRPr lang="en-US" dirty="0"/>
          </a:p>
        </p:txBody>
      </p:sp>
    </p:spTree>
    <p:extLst>
      <p:ext uri="{BB962C8B-B14F-4D97-AF65-F5344CB8AC3E}">
        <p14:creationId xmlns:p14="http://schemas.microsoft.com/office/powerpoint/2010/main" xmlns="" val="7009184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A903C2-B631-450B-9D31-3B0C539D8D88}" type="datetimeFigureOut">
              <a:rPr lang="en-US" smtClean="0"/>
              <a:pPr/>
              <a:t>3/22/2021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F936D7-3495-40E1-9FD7-F3D35A7F0E71}" type="slidenum">
              <a:rPr lang="en-US" smtClean="0"/>
              <a:pPr/>
              <a:t>‹#›</a:t>
            </a:fld>
            <a:endParaRPr lang="en-US" dirty="0"/>
          </a:p>
        </p:txBody>
      </p:sp>
    </p:spTree>
    <p:extLst>
      <p:ext uri="{BB962C8B-B14F-4D97-AF65-F5344CB8AC3E}">
        <p14:creationId xmlns:p14="http://schemas.microsoft.com/office/powerpoint/2010/main" xmlns="" val="30901922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A286F81-4FA5-4A1E-9366-154CEBC114CF}" type="datetime1">
              <a:rPr lang="en-US" smtClean="0"/>
              <a:pPr/>
              <a:t>3/22/2021</a:t>
            </a:fld>
            <a:endParaRPr lang="en-US" dirty="0"/>
          </a:p>
        </p:txBody>
      </p:sp>
      <p:sp>
        <p:nvSpPr>
          <p:cNvPr id="19" name="Footer Placeholder 18"/>
          <p:cNvSpPr>
            <a:spLocks noGrp="1"/>
          </p:cNvSpPr>
          <p:nvPr>
            <p:ph type="ftr" sz="quarter" idx="11"/>
          </p:nvPr>
        </p:nvSpPr>
        <p:spPr/>
        <p:txBody>
          <a:bodyPr/>
          <a:lstStyle/>
          <a:p>
            <a:r>
              <a:rPr lang="en-US" smtClean="0"/>
              <a:t>Additional DGFT, New Delhi</a:t>
            </a:r>
            <a:endParaRPr lang="en-US" dirty="0"/>
          </a:p>
        </p:txBody>
      </p:sp>
      <p:sp>
        <p:nvSpPr>
          <p:cNvPr id="27" name="Slide Number Placeholder 26"/>
          <p:cNvSpPr>
            <a:spLocks noGrp="1"/>
          </p:cNvSpPr>
          <p:nvPr>
            <p:ph type="sldNum" sz="quarter" idx="12"/>
          </p:nvPr>
        </p:nvSpPr>
        <p:spPr/>
        <p:txBody>
          <a:bodyPr/>
          <a:lstStyle/>
          <a:p>
            <a:fld id="{9CE036FB-EBA3-4A9B-B14A-19D8A3D822B8}"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0E29A6-878F-4FCE-B1C3-4378119A6B35}" type="datetime1">
              <a:rPr lang="en-US" smtClean="0"/>
              <a:pPr/>
              <a:t>3/22/2021</a:t>
            </a:fld>
            <a:endParaRPr lang="en-US" dirty="0"/>
          </a:p>
        </p:txBody>
      </p:sp>
      <p:sp>
        <p:nvSpPr>
          <p:cNvPr id="5" name="Footer Placeholder 4"/>
          <p:cNvSpPr>
            <a:spLocks noGrp="1"/>
          </p:cNvSpPr>
          <p:nvPr>
            <p:ph type="ftr" sz="quarter" idx="11"/>
          </p:nvPr>
        </p:nvSpPr>
        <p:spPr/>
        <p:txBody>
          <a:bodyPr/>
          <a:lstStyle/>
          <a:p>
            <a:r>
              <a:rPr lang="en-US" smtClean="0"/>
              <a:t>Additional DGFT, New Delhi</a:t>
            </a:r>
            <a:endParaRPr lang="en-US" dirty="0"/>
          </a:p>
        </p:txBody>
      </p:sp>
      <p:sp>
        <p:nvSpPr>
          <p:cNvPr id="6" name="Slide Number Placeholder 5"/>
          <p:cNvSpPr>
            <a:spLocks noGrp="1"/>
          </p:cNvSpPr>
          <p:nvPr>
            <p:ph type="sldNum" sz="quarter" idx="12"/>
          </p:nvPr>
        </p:nvSpPr>
        <p:spPr/>
        <p:txBody>
          <a:bodyPr/>
          <a:lstStyle/>
          <a:p>
            <a:fld id="{9CE036FB-EBA3-4A9B-B14A-19D8A3D822B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1AD760-EE10-4707-9D30-4BB12B170ED9}" type="datetime1">
              <a:rPr lang="en-US" smtClean="0"/>
              <a:pPr/>
              <a:t>3/22/2021</a:t>
            </a:fld>
            <a:endParaRPr lang="en-US" dirty="0"/>
          </a:p>
        </p:txBody>
      </p:sp>
      <p:sp>
        <p:nvSpPr>
          <p:cNvPr id="5" name="Footer Placeholder 4"/>
          <p:cNvSpPr>
            <a:spLocks noGrp="1"/>
          </p:cNvSpPr>
          <p:nvPr>
            <p:ph type="ftr" sz="quarter" idx="11"/>
          </p:nvPr>
        </p:nvSpPr>
        <p:spPr/>
        <p:txBody>
          <a:bodyPr/>
          <a:lstStyle/>
          <a:p>
            <a:r>
              <a:rPr lang="en-US" smtClean="0"/>
              <a:t>Additional DGFT, New Delhi</a:t>
            </a:r>
            <a:endParaRPr lang="en-US" dirty="0"/>
          </a:p>
        </p:txBody>
      </p:sp>
      <p:sp>
        <p:nvSpPr>
          <p:cNvPr id="6" name="Slide Number Placeholder 5"/>
          <p:cNvSpPr>
            <a:spLocks noGrp="1"/>
          </p:cNvSpPr>
          <p:nvPr>
            <p:ph type="sldNum" sz="quarter" idx="12"/>
          </p:nvPr>
        </p:nvSpPr>
        <p:spPr/>
        <p:txBody>
          <a:bodyPr/>
          <a:lstStyle/>
          <a:p>
            <a:fld id="{9CE036FB-EBA3-4A9B-B14A-19D8A3D822B8}"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BFE0502-E15E-4C89-B61B-151D93FCCF7A}" type="datetime1">
              <a:rPr lang="en-US" smtClean="0"/>
              <a:pPr/>
              <a:t>3/22/2021</a:t>
            </a:fld>
            <a:endParaRPr lang="en-US" dirty="0"/>
          </a:p>
        </p:txBody>
      </p:sp>
      <p:sp>
        <p:nvSpPr>
          <p:cNvPr id="6" name="Slide Number Placeholder 5"/>
          <p:cNvSpPr>
            <a:spLocks noGrp="1"/>
          </p:cNvSpPr>
          <p:nvPr>
            <p:ph type="sldNum" sz="quarter" idx="12"/>
          </p:nvPr>
        </p:nvSpPr>
        <p:spPr/>
        <p:txBody>
          <a:bodyPr/>
          <a:lstStyle/>
          <a:p>
            <a:fld id="{9CE036FB-EBA3-4A9B-B14A-19D8A3D822B8}"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3E7731B7-9A90-4CF7-81AD-41E18304125C}" type="datetime1">
              <a:rPr lang="en-US" smtClean="0"/>
              <a:pPr/>
              <a:t>3/22/2021</a:t>
            </a:fld>
            <a:endParaRPr lang="en-US" dirty="0"/>
          </a:p>
        </p:txBody>
      </p:sp>
      <p:sp>
        <p:nvSpPr>
          <p:cNvPr id="6" name="Footer Placeholder 5"/>
          <p:cNvSpPr>
            <a:spLocks noGrp="1"/>
          </p:cNvSpPr>
          <p:nvPr>
            <p:ph type="ftr" sz="quarter" idx="11"/>
          </p:nvPr>
        </p:nvSpPr>
        <p:spPr/>
        <p:txBody>
          <a:bodyPr/>
          <a:lstStyle/>
          <a:p>
            <a:r>
              <a:rPr lang="en-US" smtClean="0"/>
              <a:t>Additional DGFT, New Delhi</a:t>
            </a:r>
            <a:endParaRPr lang="en-US" dirty="0"/>
          </a:p>
        </p:txBody>
      </p:sp>
      <p:sp>
        <p:nvSpPr>
          <p:cNvPr id="7" name="Slide Number Placeholder 6"/>
          <p:cNvSpPr>
            <a:spLocks noGrp="1"/>
          </p:cNvSpPr>
          <p:nvPr>
            <p:ph type="sldNum" sz="quarter" idx="12"/>
          </p:nvPr>
        </p:nvSpPr>
        <p:spPr/>
        <p:txBody>
          <a:bodyPr/>
          <a:lstStyle/>
          <a:p>
            <a:fld id="{9CE036FB-EBA3-4A9B-B14A-19D8A3D822B8}"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4" name="Date Placeholder 3"/>
          <p:cNvSpPr>
            <a:spLocks noGrp="1"/>
          </p:cNvSpPr>
          <p:nvPr>
            <p:ph type="dt" sz="half" idx="10"/>
          </p:nvPr>
        </p:nvSpPr>
        <p:spPr/>
        <p:txBody>
          <a:bodyPr/>
          <a:lstStyle/>
          <a:p>
            <a:fld id="{65FA2362-C79C-409C-B0A0-804BC0D6D036}" type="datetime1">
              <a:rPr lang="en-US" smtClean="0"/>
              <a:pPr/>
              <a:t>3/22/2021</a:t>
            </a:fld>
            <a:endParaRPr lang="en-US" dirty="0"/>
          </a:p>
        </p:txBody>
      </p:sp>
      <p:sp>
        <p:nvSpPr>
          <p:cNvPr id="5" name="Footer Placeholder 4"/>
          <p:cNvSpPr>
            <a:spLocks noGrp="1"/>
          </p:cNvSpPr>
          <p:nvPr>
            <p:ph type="ftr" sz="quarter" idx="11"/>
          </p:nvPr>
        </p:nvSpPr>
        <p:spPr/>
        <p:txBody>
          <a:bodyPr/>
          <a:lstStyle/>
          <a:p>
            <a:r>
              <a:rPr lang="en-US" smtClean="0"/>
              <a:t>Additional DGFT, New Delhi</a:t>
            </a:r>
            <a:endParaRPr lang="en-US" dirty="0"/>
          </a:p>
        </p:txBody>
      </p:sp>
      <p:sp>
        <p:nvSpPr>
          <p:cNvPr id="6" name="Slide Number Placeholder 5"/>
          <p:cNvSpPr>
            <a:spLocks noGrp="1"/>
          </p:cNvSpPr>
          <p:nvPr>
            <p:ph type="sldNum" sz="quarter" idx="12"/>
          </p:nvPr>
        </p:nvSpPr>
        <p:spPr/>
        <p:txBody>
          <a:bodyPr/>
          <a:lstStyle/>
          <a:p>
            <a:fld id="{9CE036FB-EBA3-4A9B-B14A-19D8A3D822B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CF2EDBE-1402-49FB-B409-F47600C7EEB3}" type="datetime1">
              <a:rPr lang="en-US" smtClean="0"/>
              <a:pPr/>
              <a:t>3/22/2021</a:t>
            </a:fld>
            <a:endParaRPr lang="en-US" dirty="0"/>
          </a:p>
        </p:txBody>
      </p:sp>
      <p:sp>
        <p:nvSpPr>
          <p:cNvPr id="5" name="Footer Placeholder 4"/>
          <p:cNvSpPr>
            <a:spLocks noGrp="1"/>
          </p:cNvSpPr>
          <p:nvPr>
            <p:ph type="ftr" sz="quarter" idx="11"/>
          </p:nvPr>
        </p:nvSpPr>
        <p:spPr/>
        <p:txBody>
          <a:bodyPr/>
          <a:lstStyle/>
          <a:p>
            <a:r>
              <a:rPr lang="en-US" smtClean="0"/>
              <a:t>Additional DGFT, New Delhi</a:t>
            </a:r>
            <a:endParaRPr lang="en-US" dirty="0"/>
          </a:p>
        </p:txBody>
      </p:sp>
      <p:sp>
        <p:nvSpPr>
          <p:cNvPr id="6" name="Slide Number Placeholder 5"/>
          <p:cNvSpPr>
            <a:spLocks noGrp="1"/>
          </p:cNvSpPr>
          <p:nvPr>
            <p:ph type="sldNum" sz="quarter" idx="12"/>
          </p:nvPr>
        </p:nvSpPr>
        <p:spPr/>
        <p:txBody>
          <a:bodyPr/>
          <a:lstStyle/>
          <a:p>
            <a:fld id="{9CE036FB-EBA3-4A9B-B14A-19D8A3D822B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1DABAF3-782A-465A-9812-738C53435F5C}" type="datetime1">
              <a:rPr lang="en-US" smtClean="0"/>
              <a:pPr/>
              <a:t>3/22/2021</a:t>
            </a:fld>
            <a:endParaRPr lang="en-US" dirty="0"/>
          </a:p>
        </p:txBody>
      </p:sp>
      <p:sp>
        <p:nvSpPr>
          <p:cNvPr id="5" name="Footer Placeholder 4"/>
          <p:cNvSpPr>
            <a:spLocks noGrp="1"/>
          </p:cNvSpPr>
          <p:nvPr>
            <p:ph type="ftr" sz="quarter" idx="11"/>
          </p:nvPr>
        </p:nvSpPr>
        <p:spPr/>
        <p:txBody>
          <a:bodyPr/>
          <a:lstStyle/>
          <a:p>
            <a:r>
              <a:rPr lang="en-US" smtClean="0"/>
              <a:t>Additional DGFT, New Delhi</a:t>
            </a:r>
            <a:endParaRPr lang="en-US" dirty="0"/>
          </a:p>
        </p:txBody>
      </p:sp>
      <p:sp>
        <p:nvSpPr>
          <p:cNvPr id="6" name="Slide Number Placeholder 5"/>
          <p:cNvSpPr>
            <a:spLocks noGrp="1"/>
          </p:cNvSpPr>
          <p:nvPr>
            <p:ph type="sldNum" sz="quarter" idx="12"/>
          </p:nvPr>
        </p:nvSpPr>
        <p:spPr/>
        <p:txBody>
          <a:bodyPr/>
          <a:lstStyle/>
          <a:p>
            <a:fld id="{9CE036FB-EBA3-4A9B-B14A-19D8A3D822B8}"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30F12F4-92F2-421D-8758-2AA2DDE87953}" type="datetime1">
              <a:rPr lang="en-US" smtClean="0"/>
              <a:pPr/>
              <a:t>3/22/2021</a:t>
            </a:fld>
            <a:endParaRPr lang="en-US" dirty="0"/>
          </a:p>
        </p:txBody>
      </p:sp>
      <p:sp>
        <p:nvSpPr>
          <p:cNvPr id="6" name="Footer Placeholder 5"/>
          <p:cNvSpPr>
            <a:spLocks noGrp="1"/>
          </p:cNvSpPr>
          <p:nvPr>
            <p:ph type="ftr" sz="quarter" idx="11"/>
          </p:nvPr>
        </p:nvSpPr>
        <p:spPr/>
        <p:txBody>
          <a:bodyPr/>
          <a:lstStyle/>
          <a:p>
            <a:r>
              <a:rPr lang="en-US" smtClean="0"/>
              <a:t>Additional DGFT, New Delhi</a:t>
            </a:r>
            <a:endParaRPr lang="en-US" dirty="0"/>
          </a:p>
        </p:txBody>
      </p:sp>
      <p:sp>
        <p:nvSpPr>
          <p:cNvPr id="7" name="Slide Number Placeholder 6"/>
          <p:cNvSpPr>
            <a:spLocks noGrp="1"/>
          </p:cNvSpPr>
          <p:nvPr>
            <p:ph type="sldNum" sz="quarter" idx="12"/>
          </p:nvPr>
        </p:nvSpPr>
        <p:spPr/>
        <p:txBody>
          <a:bodyPr/>
          <a:lstStyle/>
          <a:p>
            <a:fld id="{9CE036FB-EBA3-4A9B-B14A-19D8A3D822B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CBF8E27-62A9-4246-AAA9-C3F387DC8209}" type="datetime1">
              <a:rPr lang="en-US" smtClean="0"/>
              <a:pPr/>
              <a:t>3/22/2021</a:t>
            </a:fld>
            <a:endParaRPr lang="en-US" dirty="0"/>
          </a:p>
        </p:txBody>
      </p:sp>
      <p:sp>
        <p:nvSpPr>
          <p:cNvPr id="8" name="Footer Placeholder 7"/>
          <p:cNvSpPr>
            <a:spLocks noGrp="1"/>
          </p:cNvSpPr>
          <p:nvPr>
            <p:ph type="ftr" sz="quarter" idx="11"/>
          </p:nvPr>
        </p:nvSpPr>
        <p:spPr/>
        <p:txBody>
          <a:bodyPr/>
          <a:lstStyle/>
          <a:p>
            <a:r>
              <a:rPr lang="en-US" smtClean="0"/>
              <a:t>Additional DGFT, New Delhi</a:t>
            </a:r>
            <a:endParaRPr lang="en-US" dirty="0"/>
          </a:p>
        </p:txBody>
      </p:sp>
      <p:sp>
        <p:nvSpPr>
          <p:cNvPr id="9" name="Slide Number Placeholder 8"/>
          <p:cNvSpPr>
            <a:spLocks noGrp="1"/>
          </p:cNvSpPr>
          <p:nvPr>
            <p:ph type="sldNum" sz="quarter" idx="12"/>
          </p:nvPr>
        </p:nvSpPr>
        <p:spPr/>
        <p:txBody>
          <a:bodyPr/>
          <a:lstStyle/>
          <a:p>
            <a:fld id="{9CE036FB-EBA3-4A9B-B14A-19D8A3D822B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5625C68-171E-412C-90FD-5DC491FC0863}" type="datetime1">
              <a:rPr lang="en-US" smtClean="0"/>
              <a:pPr/>
              <a:t>3/22/2021</a:t>
            </a:fld>
            <a:endParaRPr lang="en-US" dirty="0"/>
          </a:p>
        </p:txBody>
      </p:sp>
      <p:sp>
        <p:nvSpPr>
          <p:cNvPr id="4" name="Footer Placeholder 3"/>
          <p:cNvSpPr>
            <a:spLocks noGrp="1"/>
          </p:cNvSpPr>
          <p:nvPr>
            <p:ph type="ftr" sz="quarter" idx="11"/>
          </p:nvPr>
        </p:nvSpPr>
        <p:spPr/>
        <p:txBody>
          <a:bodyPr/>
          <a:lstStyle/>
          <a:p>
            <a:r>
              <a:rPr lang="en-US" smtClean="0"/>
              <a:t>Additional DGFT, New Delhi</a:t>
            </a:r>
            <a:endParaRPr lang="en-US" dirty="0"/>
          </a:p>
        </p:txBody>
      </p:sp>
      <p:sp>
        <p:nvSpPr>
          <p:cNvPr id="5" name="Slide Number Placeholder 4"/>
          <p:cNvSpPr>
            <a:spLocks noGrp="1"/>
          </p:cNvSpPr>
          <p:nvPr>
            <p:ph type="sldNum" sz="quarter" idx="12"/>
          </p:nvPr>
        </p:nvSpPr>
        <p:spPr/>
        <p:txBody>
          <a:bodyPr/>
          <a:lstStyle/>
          <a:p>
            <a:fld id="{9CE036FB-EBA3-4A9B-B14A-19D8A3D822B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9277C0-8780-492F-AA4B-2B311C95F8E2}" type="datetime1">
              <a:rPr lang="en-US" smtClean="0"/>
              <a:pPr/>
              <a:t>3/22/2021</a:t>
            </a:fld>
            <a:endParaRPr lang="en-US" dirty="0"/>
          </a:p>
        </p:txBody>
      </p:sp>
      <p:sp>
        <p:nvSpPr>
          <p:cNvPr id="3" name="Footer Placeholder 2"/>
          <p:cNvSpPr>
            <a:spLocks noGrp="1"/>
          </p:cNvSpPr>
          <p:nvPr>
            <p:ph type="ftr" sz="quarter" idx="11"/>
          </p:nvPr>
        </p:nvSpPr>
        <p:spPr/>
        <p:txBody>
          <a:bodyPr/>
          <a:lstStyle/>
          <a:p>
            <a:r>
              <a:rPr lang="en-US" smtClean="0"/>
              <a:t>Additional DGFT, New Delhi</a:t>
            </a:r>
            <a:endParaRPr lang="en-US" dirty="0"/>
          </a:p>
        </p:txBody>
      </p:sp>
      <p:sp>
        <p:nvSpPr>
          <p:cNvPr id="4" name="Slide Number Placeholder 3"/>
          <p:cNvSpPr>
            <a:spLocks noGrp="1"/>
          </p:cNvSpPr>
          <p:nvPr>
            <p:ph type="sldNum" sz="quarter" idx="12"/>
          </p:nvPr>
        </p:nvSpPr>
        <p:spPr/>
        <p:txBody>
          <a:bodyPr/>
          <a:lstStyle/>
          <a:p>
            <a:fld id="{9CE036FB-EBA3-4A9B-B14A-19D8A3D822B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0DFF3BE-6D64-4DEE-88B0-A9F823E1317D}" type="datetime1">
              <a:rPr lang="en-US" smtClean="0"/>
              <a:pPr/>
              <a:t>3/22/2021</a:t>
            </a:fld>
            <a:endParaRPr lang="en-US" dirty="0"/>
          </a:p>
        </p:txBody>
      </p:sp>
      <p:sp>
        <p:nvSpPr>
          <p:cNvPr id="6" name="Footer Placeholder 5"/>
          <p:cNvSpPr>
            <a:spLocks noGrp="1"/>
          </p:cNvSpPr>
          <p:nvPr>
            <p:ph type="ftr" sz="quarter" idx="11"/>
          </p:nvPr>
        </p:nvSpPr>
        <p:spPr/>
        <p:txBody>
          <a:bodyPr/>
          <a:lstStyle/>
          <a:p>
            <a:r>
              <a:rPr lang="en-US" smtClean="0"/>
              <a:t>Additional DGFT, New Delhi</a:t>
            </a:r>
            <a:endParaRPr lang="en-US" dirty="0"/>
          </a:p>
        </p:txBody>
      </p:sp>
      <p:sp>
        <p:nvSpPr>
          <p:cNvPr id="7" name="Slide Number Placeholder 6"/>
          <p:cNvSpPr>
            <a:spLocks noGrp="1"/>
          </p:cNvSpPr>
          <p:nvPr>
            <p:ph type="sldNum" sz="quarter" idx="12"/>
          </p:nvPr>
        </p:nvSpPr>
        <p:spPr/>
        <p:txBody>
          <a:bodyPr/>
          <a:lstStyle/>
          <a:p>
            <a:fld id="{9CE036FB-EBA3-4A9B-B14A-19D8A3D822B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30CF2F0-7D53-4A73-8455-4BAE4DF81FF1}" type="datetime1">
              <a:rPr lang="en-US" smtClean="0"/>
              <a:pPr/>
              <a:t>3/22/2021</a:t>
            </a:fld>
            <a:endParaRPr lang="en-US" dirty="0"/>
          </a:p>
        </p:txBody>
      </p:sp>
      <p:sp>
        <p:nvSpPr>
          <p:cNvPr id="6" name="Footer Placeholder 5"/>
          <p:cNvSpPr>
            <a:spLocks noGrp="1"/>
          </p:cNvSpPr>
          <p:nvPr>
            <p:ph type="ftr" sz="quarter" idx="11"/>
          </p:nvPr>
        </p:nvSpPr>
        <p:spPr/>
        <p:txBody>
          <a:bodyPr/>
          <a:lstStyle/>
          <a:p>
            <a:r>
              <a:rPr lang="en-US" smtClean="0"/>
              <a:t>Additional DGFT, New Delhi</a:t>
            </a:r>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9CE036FB-EBA3-4A9B-B14A-19D8A3D822B8}"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68F2810-6994-4E55-8C21-6BC8931A9196}" type="datetime1">
              <a:rPr lang="en-US" smtClean="0"/>
              <a:pPr/>
              <a:t>3/22/2021</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Additional DGFT, New Delhi</a:t>
            </a: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CE036FB-EBA3-4A9B-B14A-19D8A3D822B8}"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71"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 id="2147483882" r:id="rId12"/>
    <p:sldLayoutId id="2147483656" r:id="rId13"/>
    <p:sldLayoutId id="2147483658" r:id="rId14"/>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mailto:Rameshk.verma@nic.i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rmAutofit/>
          </a:bodyPr>
          <a:lstStyle/>
          <a:p>
            <a:fld id="{9CE036FB-EBA3-4A9B-B14A-19D8A3D822B8}" type="slidenum">
              <a:rPr lang="en-US" smtClean="0"/>
              <a:pPr/>
              <a:t>1</a:t>
            </a:fld>
            <a:endParaRPr lang="en-US" dirty="0"/>
          </a:p>
        </p:txBody>
      </p:sp>
      <p:sp>
        <p:nvSpPr>
          <p:cNvPr id="7" name="Rounded Rectangle 6"/>
          <p:cNvSpPr/>
          <p:nvPr/>
        </p:nvSpPr>
        <p:spPr>
          <a:xfrm>
            <a:off x="304800" y="304800"/>
            <a:ext cx="8534400" cy="6477000"/>
          </a:xfrm>
          <a:prstGeom prst="roundRect">
            <a:avLst>
              <a:gd name="adj" fmla="val 5678"/>
            </a:avLst>
          </a:prstGeom>
          <a:solidFill>
            <a:schemeClr val="bg1"/>
          </a:solidFill>
          <a:ln w="9525">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ubtitle 2"/>
          <p:cNvSpPr txBox="1">
            <a:spLocks/>
          </p:cNvSpPr>
          <p:nvPr/>
        </p:nvSpPr>
        <p:spPr>
          <a:xfrm>
            <a:off x="1752600" y="2743200"/>
            <a:ext cx="5562600" cy="99060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2800" b="1" dirty="0" smtClean="0">
                <a:solidFill>
                  <a:schemeClr val="tx1">
                    <a:lumMod val="95000"/>
                    <a:lumOff val="5000"/>
                  </a:schemeClr>
                </a:solidFill>
                <a:latin typeface="Candara" pitchFamily="34" charset="0"/>
                <a:ea typeface="Ebrima" pitchFamily="2" charset="0"/>
                <a:cs typeface="Ebrima" pitchFamily="2" charset="0"/>
              </a:rPr>
              <a:t>EXPORT PROMOTION AND TRADE FACILITATION BY DGFT</a:t>
            </a:r>
            <a:endParaRPr kumimoji="0" lang="en-US" sz="2800" b="1" i="0" u="sng" strike="noStrike" kern="1200" normalizeH="0" baseline="0" noProof="0" dirty="0" smtClean="0">
              <a:solidFill>
                <a:schemeClr val="accent5">
                  <a:lumMod val="50000"/>
                </a:schemeClr>
              </a:solidFill>
              <a:uLnTx/>
              <a:uFillTx/>
              <a:latin typeface="Candara" pitchFamily="34" charset="0"/>
              <a:ea typeface="Ebrima" pitchFamily="2" charset="0"/>
              <a:cs typeface="Ebrima" pitchFamily="2" charset="0"/>
            </a:endParaRPr>
          </a:p>
        </p:txBody>
      </p:sp>
      <p:sp>
        <p:nvSpPr>
          <p:cNvPr id="10" name="Subtitle 2"/>
          <p:cNvSpPr txBox="1">
            <a:spLocks/>
          </p:cNvSpPr>
          <p:nvPr/>
        </p:nvSpPr>
        <p:spPr>
          <a:xfrm>
            <a:off x="1028700" y="1219200"/>
            <a:ext cx="6934200" cy="914400"/>
          </a:xfrm>
          <a:prstGeom prst="rect">
            <a:avLst/>
          </a:prstGeom>
        </p:spPr>
        <p:txBody>
          <a:bodyPr vert="horz" lIns="91440" tIns="45720" rIns="91440" bIns="45720" rtlCol="0">
            <a:noAutofit/>
          </a:bodyPr>
          <a:lstStyle/>
          <a:p>
            <a:pPr marL="0" marR="0" lvl="0" indent="0" algn="ctr" defTabSz="914400" rtl="0" eaLnBrk="1" fontAlgn="auto" latinLnBrk="0" hangingPunct="1">
              <a:spcBef>
                <a:spcPct val="20000"/>
              </a:spcBef>
              <a:buClrTx/>
              <a:buSzTx/>
              <a:buFont typeface="Arial" pitchFamily="34" charset="0"/>
              <a:buNone/>
              <a:tabLst/>
              <a:defRPr/>
            </a:pPr>
            <a:r>
              <a:rPr kumimoji="0" lang="en-US" b="1" i="0" u="none" strike="noStrike" kern="1200" cap="none" spc="0" normalizeH="0" baseline="0" dirty="0" smtClean="0">
                <a:ln>
                  <a:noFill/>
                </a:ln>
                <a:effectLst/>
                <a:uLnTx/>
                <a:uFillTx/>
                <a:ea typeface="Arial Unicode MS" pitchFamily="34" charset="-128"/>
                <a:cs typeface="Arial Unicode MS" pitchFamily="34" charset="-128"/>
              </a:rPr>
              <a:t>Government of India</a:t>
            </a:r>
          </a:p>
          <a:p>
            <a:pPr marL="0" marR="0" lvl="0" indent="0" algn="ctr" defTabSz="914400" rtl="0" eaLnBrk="1" fontAlgn="auto" latinLnBrk="0" hangingPunct="1">
              <a:spcBef>
                <a:spcPct val="20000"/>
              </a:spcBef>
              <a:buClrTx/>
              <a:buSzTx/>
              <a:buFont typeface="Arial" pitchFamily="34" charset="0"/>
              <a:buNone/>
              <a:tabLst/>
              <a:defRPr/>
            </a:pPr>
            <a:r>
              <a:rPr kumimoji="0" lang="en-US" b="1" i="0" u="none" strike="noStrike" kern="1200" cap="none" spc="0" normalizeH="0" dirty="0" smtClean="0">
                <a:ln>
                  <a:noFill/>
                </a:ln>
                <a:effectLst/>
                <a:uLnTx/>
                <a:uFillTx/>
                <a:ea typeface="Arial Unicode MS" pitchFamily="34" charset="-128"/>
                <a:cs typeface="Arial Unicode MS" pitchFamily="34" charset="-128"/>
              </a:rPr>
              <a:t>Director ate General of Foreign Trade</a:t>
            </a:r>
          </a:p>
          <a:p>
            <a:pPr marL="0" marR="0" lvl="0" indent="0" algn="ctr" defTabSz="914400" rtl="0" eaLnBrk="1" fontAlgn="auto" latinLnBrk="0" hangingPunct="1">
              <a:spcBef>
                <a:spcPct val="20000"/>
              </a:spcBef>
              <a:buClrTx/>
              <a:buSzTx/>
              <a:buFont typeface="Arial" pitchFamily="34" charset="0"/>
              <a:buNone/>
              <a:tabLst/>
              <a:defRPr/>
            </a:pPr>
            <a:r>
              <a:rPr kumimoji="0" lang="en-US" b="1" i="0" u="none" strike="noStrike" kern="1200" cap="none" spc="0" normalizeH="0" dirty="0" smtClean="0">
                <a:ln>
                  <a:noFill/>
                </a:ln>
                <a:effectLst/>
                <a:uLnTx/>
                <a:uFillTx/>
                <a:ea typeface="Arial Unicode MS" pitchFamily="34" charset="-128"/>
                <a:cs typeface="Arial Unicode MS" pitchFamily="34" charset="-128"/>
              </a:rPr>
              <a:t>Ministry of Commerce</a:t>
            </a:r>
          </a:p>
        </p:txBody>
      </p:sp>
      <p:pic>
        <p:nvPicPr>
          <p:cNvPr id="11" name="Picture 3"/>
          <p:cNvPicPr>
            <a:picLocks noChangeAspect="1" noChangeArrowheads="1"/>
          </p:cNvPicPr>
          <p:nvPr/>
        </p:nvPicPr>
        <p:blipFill>
          <a:blip r:embed="rId2" cstate="print"/>
          <a:srcRect/>
          <a:stretch>
            <a:fillRect/>
          </a:stretch>
        </p:blipFill>
        <p:spPr bwMode="auto">
          <a:xfrm>
            <a:off x="3848100" y="4191857"/>
            <a:ext cx="1295400" cy="1370743"/>
          </a:xfrm>
          <a:prstGeom prst="rect">
            <a:avLst/>
          </a:prstGeom>
          <a:ln>
            <a:noFill/>
          </a:ln>
          <a:effectLst>
            <a:softEdge rad="112500"/>
          </a:effectLst>
        </p:spPr>
      </p:pic>
      <p:pic>
        <p:nvPicPr>
          <p:cNvPr id="13" name="Picture 9" descr="C:\Users\User\Desktop\India Logo.png"/>
          <p:cNvPicPr>
            <a:picLocks noChangeAspect="1" noChangeArrowheads="1"/>
          </p:cNvPicPr>
          <p:nvPr/>
        </p:nvPicPr>
        <p:blipFill>
          <a:blip r:embed="rId3" cstate="print"/>
          <a:srcRect/>
          <a:stretch>
            <a:fillRect/>
          </a:stretch>
        </p:blipFill>
        <p:spPr bwMode="auto">
          <a:xfrm>
            <a:off x="4248995" y="378342"/>
            <a:ext cx="493610" cy="840858"/>
          </a:xfrm>
          <a:prstGeom prst="rect">
            <a:avLst/>
          </a:prstGeom>
          <a:noFill/>
        </p:spPr>
      </p:pic>
      <p:sp>
        <p:nvSpPr>
          <p:cNvPr id="12" name="TextBox 11"/>
          <p:cNvSpPr txBox="1"/>
          <p:nvPr/>
        </p:nvSpPr>
        <p:spPr>
          <a:xfrm>
            <a:off x="4191000" y="4419600"/>
            <a:ext cx="6324600" cy="646331"/>
          </a:xfrm>
          <a:prstGeom prst="rect">
            <a:avLst/>
          </a:prstGeom>
          <a:noFill/>
        </p:spPr>
        <p:txBody>
          <a:bodyPr wrap="square" rtlCol="0">
            <a:spAutoFit/>
          </a:bodyPr>
          <a:lstStyle/>
          <a:p>
            <a:pPr algn="ctr"/>
            <a:r>
              <a:rPr lang="en-US" b="1" dirty="0" err="1" smtClean="0"/>
              <a:t>Ramesh</a:t>
            </a:r>
            <a:r>
              <a:rPr lang="en-US" b="1" dirty="0" smtClean="0"/>
              <a:t> Kumar </a:t>
            </a:r>
            <a:r>
              <a:rPr lang="en-US" b="1" dirty="0" err="1" smtClean="0"/>
              <a:t>Verma</a:t>
            </a:r>
            <a:r>
              <a:rPr lang="en-US" b="1" dirty="0" smtClean="0"/>
              <a:t>, </a:t>
            </a:r>
          </a:p>
          <a:p>
            <a:pPr algn="ctr"/>
            <a:r>
              <a:rPr lang="en-US" b="1" dirty="0" smtClean="0"/>
              <a:t>Assistant DGFT</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b="1" dirty="0" smtClean="0"/>
              <a:t>Chapter 3 Schemes</a:t>
            </a:r>
            <a:endParaRPr lang="en-US" b="1" dirty="0"/>
          </a:p>
        </p:txBody>
      </p:sp>
      <p:sp>
        <p:nvSpPr>
          <p:cNvPr id="3" name="Content Placeholder 2"/>
          <p:cNvSpPr>
            <a:spLocks noGrp="1"/>
          </p:cNvSpPr>
          <p:nvPr>
            <p:ph idx="1"/>
          </p:nvPr>
        </p:nvSpPr>
        <p:spPr>
          <a:xfrm>
            <a:off x="457200" y="1371600"/>
            <a:ext cx="8229600" cy="4525963"/>
          </a:xfrm>
        </p:spPr>
        <p:txBody>
          <a:bodyPr>
            <a:normAutofit fontScale="85000" lnSpcReduction="10000"/>
          </a:bodyPr>
          <a:lstStyle/>
          <a:p>
            <a:r>
              <a:rPr lang="en-US" sz="2400" dirty="0" smtClean="0"/>
              <a:t>Under Merchandise Exports from India Scheme (MEIS) and Services Exports from India Scheme (SEIS) duty credit </a:t>
            </a:r>
            <a:r>
              <a:rPr lang="en-US" sz="2400" dirty="0" err="1" smtClean="0"/>
              <a:t>Scrips</a:t>
            </a:r>
            <a:r>
              <a:rPr lang="en-US" sz="2400" dirty="0" smtClean="0"/>
              <a:t> are given.</a:t>
            </a:r>
          </a:p>
          <a:p>
            <a:r>
              <a:rPr lang="en-IN" sz="2000" dirty="0" smtClean="0"/>
              <a:t>Merchandise Exports from India Scheme (MEIS) under the FTP incentivizes exports of all notified products manufactured/ produced in India including those manufactured/produced by MSMEs by granting duty credit </a:t>
            </a:r>
            <a:r>
              <a:rPr lang="en-IN" sz="2000" dirty="0" err="1" smtClean="0"/>
              <a:t>scrips</a:t>
            </a:r>
            <a:r>
              <a:rPr lang="en-IN" sz="2000" dirty="0" smtClean="0"/>
              <a:t> at the rate of 2, 3, 4, 5, and 7% of the FOB value of exported goods.</a:t>
            </a:r>
          </a:p>
          <a:p>
            <a:r>
              <a:rPr lang="en-IN" sz="2000" dirty="0" smtClean="0"/>
              <a:t>Rate of incentives has been increased by 2% for </a:t>
            </a:r>
            <a:r>
              <a:rPr lang="en-IN" sz="2000" b="1" dirty="0" smtClean="0"/>
              <a:t>labour intensive MSME </a:t>
            </a:r>
            <a:r>
              <a:rPr lang="en-IN" sz="2000" dirty="0" smtClean="0"/>
              <a:t>sectors.</a:t>
            </a:r>
            <a:endParaRPr lang="en-US" sz="2400" dirty="0" smtClean="0"/>
          </a:p>
          <a:p>
            <a:r>
              <a:rPr lang="en-US" sz="2400" b="1" dirty="0" smtClean="0"/>
              <a:t>Status holder certificate (SHC) </a:t>
            </a:r>
            <a:r>
              <a:rPr lang="en-US" sz="2400" dirty="0" smtClean="0"/>
              <a:t>based on export performance of past 3 years: </a:t>
            </a:r>
            <a:r>
              <a:rPr lang="en-US" sz="2400" b="1" dirty="0" smtClean="0"/>
              <a:t>Double </a:t>
            </a:r>
            <a:r>
              <a:rPr lang="en-US" sz="2400" b="1" dirty="0" err="1" smtClean="0"/>
              <a:t>weightage</a:t>
            </a:r>
            <a:r>
              <a:rPr lang="en-US" sz="2400" b="1" dirty="0" smtClean="0"/>
              <a:t> to MSMEs</a:t>
            </a:r>
          </a:p>
          <a:p>
            <a:r>
              <a:rPr lang="en-US" sz="2400" dirty="0" smtClean="0"/>
              <a:t>The </a:t>
            </a:r>
            <a:r>
              <a:rPr lang="en-US" sz="2400" dirty="0" err="1" smtClean="0"/>
              <a:t>Scrips</a:t>
            </a:r>
            <a:r>
              <a:rPr lang="en-US" sz="2400" dirty="0" smtClean="0"/>
              <a:t> can be used for Payment of</a:t>
            </a:r>
          </a:p>
          <a:p>
            <a:pPr lvl="1"/>
            <a:r>
              <a:rPr lang="en-US" sz="2000" dirty="0" smtClean="0"/>
              <a:t>Basic Customs Duties for import of inputs or goods, except items listed in Appendix 3A</a:t>
            </a:r>
          </a:p>
          <a:p>
            <a:pPr lvl="1"/>
            <a:r>
              <a:rPr lang="en-US" sz="2000" dirty="0"/>
              <a:t> </a:t>
            </a:r>
            <a:r>
              <a:rPr lang="en-IN" sz="2000" dirty="0"/>
              <a:t>Use of these scrips for CGST/SGST/IGST will not continue. However, these scrips may be used for paying dues to DGFT such as composition/application fees </a:t>
            </a:r>
            <a:r>
              <a:rPr lang="en-IN" sz="2000" dirty="0" err="1" smtClean="0"/>
              <a:t>etc</a:t>
            </a:r>
            <a:endParaRPr lang="en-IN" sz="2000" dirty="0" smtClean="0"/>
          </a:p>
          <a:p>
            <a:pPr lvl="1"/>
            <a:r>
              <a:rPr lang="en-IN" sz="2000" dirty="0" smtClean="0"/>
              <a:t>These are transferrable scrips. </a:t>
            </a:r>
          </a:p>
          <a:p>
            <a:pPr lvl="1">
              <a:buNone/>
            </a:pPr>
            <a:endParaRPr lang="en-IN" sz="2000" dirty="0"/>
          </a:p>
          <a:p>
            <a:pPr marL="457200" lvl="1" indent="0">
              <a:buNone/>
            </a:pPr>
            <a:endParaRPr lang="en-US" sz="2000" dirty="0" smtClean="0"/>
          </a:p>
        </p:txBody>
      </p:sp>
      <p:sp>
        <p:nvSpPr>
          <p:cNvPr id="5" name="Footer Placeholder 4"/>
          <p:cNvSpPr>
            <a:spLocks noGrp="1"/>
          </p:cNvSpPr>
          <p:nvPr>
            <p:ph type="ftr" sz="quarter" idx="11"/>
          </p:nvPr>
        </p:nvSpPr>
        <p:spPr/>
        <p:txBody>
          <a:bodyPr/>
          <a:lstStyle/>
          <a:p>
            <a:r>
              <a:rPr lang="en-US" smtClean="0"/>
              <a:t>Additional DGFT, New Delhi</a:t>
            </a:r>
            <a:endParaRPr lang="en-US" dirty="0"/>
          </a:p>
        </p:txBody>
      </p:sp>
      <p:sp>
        <p:nvSpPr>
          <p:cNvPr id="4" name="Slide Number Placeholder 3"/>
          <p:cNvSpPr>
            <a:spLocks noGrp="1"/>
          </p:cNvSpPr>
          <p:nvPr>
            <p:ph type="sldNum" sz="quarter" idx="12"/>
          </p:nvPr>
        </p:nvSpPr>
        <p:spPr/>
        <p:txBody>
          <a:bodyPr/>
          <a:lstStyle/>
          <a:p>
            <a:fld id="{9CE036FB-EBA3-4A9B-B14A-19D8A3D822B8}"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1066800" y="228600"/>
            <a:ext cx="7498080" cy="1143000"/>
          </a:xfrm>
        </p:spPr>
        <p:txBody>
          <a:bodyPr>
            <a:normAutofit fontScale="90000"/>
          </a:bodyPr>
          <a:lstStyle/>
          <a:p>
            <a:r>
              <a:rPr lang="en-US" sz="3200" b="1" i="1" dirty="0" smtClean="0">
                <a:solidFill>
                  <a:schemeClr val="accent2">
                    <a:lumMod val="60000"/>
                    <a:lumOff val="40000"/>
                  </a:schemeClr>
                </a:solidFill>
                <a:cs typeface="Times New Roman" pitchFamily="18" charset="0"/>
              </a:rPr>
              <a:t>Chapter 4:</a:t>
            </a:r>
            <a:br>
              <a:rPr lang="en-US" sz="3200" b="1" i="1" dirty="0" smtClean="0">
                <a:solidFill>
                  <a:schemeClr val="accent2">
                    <a:lumMod val="60000"/>
                    <a:lumOff val="40000"/>
                  </a:schemeClr>
                </a:solidFill>
                <a:cs typeface="Times New Roman" pitchFamily="18" charset="0"/>
              </a:rPr>
            </a:br>
            <a:r>
              <a:rPr lang="en-US" sz="3200" b="1" i="1" dirty="0" smtClean="0">
                <a:solidFill>
                  <a:schemeClr val="accent2">
                    <a:lumMod val="60000"/>
                    <a:lumOff val="40000"/>
                  </a:schemeClr>
                </a:solidFill>
                <a:cs typeface="Times New Roman" pitchFamily="18" charset="0"/>
              </a:rPr>
              <a:t>ADVANCE </a:t>
            </a:r>
            <a:r>
              <a:rPr lang="en-US" sz="3200" b="1" i="1" dirty="0">
                <a:solidFill>
                  <a:schemeClr val="accent2">
                    <a:lumMod val="60000"/>
                    <a:lumOff val="40000"/>
                  </a:schemeClr>
                </a:solidFill>
                <a:cs typeface="Times New Roman" pitchFamily="18" charset="0"/>
              </a:rPr>
              <a:t>AUTHORISATION </a:t>
            </a:r>
            <a:r>
              <a:rPr lang="en-US" sz="3200" b="1" i="1" dirty="0" smtClean="0">
                <a:solidFill>
                  <a:schemeClr val="accent2">
                    <a:lumMod val="60000"/>
                    <a:lumOff val="40000"/>
                  </a:schemeClr>
                </a:solidFill>
                <a:cs typeface="Times New Roman" pitchFamily="18" charset="0"/>
              </a:rPr>
              <a:t>SCHEME and DFIA</a:t>
            </a:r>
            <a:endParaRPr lang="en-US" sz="3200" b="1" i="1" dirty="0">
              <a:solidFill>
                <a:schemeClr val="accent2">
                  <a:lumMod val="60000"/>
                  <a:lumOff val="40000"/>
                </a:schemeClr>
              </a:solidFill>
              <a:cs typeface="Times New Roman" pitchFamily="18" charset="0"/>
            </a:endParaRPr>
          </a:p>
        </p:txBody>
      </p:sp>
      <p:sp>
        <p:nvSpPr>
          <p:cNvPr id="199683" name="Rectangle 3"/>
          <p:cNvSpPr>
            <a:spLocks noGrp="1" noChangeArrowheads="1"/>
          </p:cNvSpPr>
          <p:nvPr>
            <p:ph sz="quarter" idx="1"/>
          </p:nvPr>
        </p:nvSpPr>
        <p:spPr>
          <a:xfrm>
            <a:off x="1143000" y="1371600"/>
            <a:ext cx="7543800" cy="5029200"/>
          </a:xfrm>
          <a:noFill/>
          <a:ln/>
        </p:spPr>
        <p:txBody>
          <a:bodyPr>
            <a:noAutofit/>
          </a:bodyPr>
          <a:lstStyle/>
          <a:p>
            <a:pPr marL="342900" indent="-342900" algn="just">
              <a:lnSpc>
                <a:spcPct val="80000"/>
              </a:lnSpc>
            </a:pPr>
            <a:r>
              <a:rPr lang="en-US" sz="2000" dirty="0">
                <a:latin typeface="Franklin Gothic Medium" pitchFamily="34" charset="0"/>
              </a:rPr>
              <a:t>Units primarily engaged in production for domestic market can get required inputs free of duty under Advance Authorization to service an export order. </a:t>
            </a:r>
          </a:p>
          <a:p>
            <a:pPr marL="342900" indent="-342900" algn="just">
              <a:lnSpc>
                <a:spcPct val="80000"/>
              </a:lnSpc>
            </a:pPr>
            <a:r>
              <a:rPr lang="en-US" sz="2000" dirty="0">
                <a:latin typeface="Franklin Gothic Medium" pitchFamily="34" charset="0"/>
              </a:rPr>
              <a:t>Advance Authorization can be issued to a manufacture exporter or merchant exporter tied to a supporting manufacturer for physical exports; </a:t>
            </a:r>
          </a:p>
          <a:p>
            <a:pPr marL="342900" indent="-342900" algn="just">
              <a:lnSpc>
                <a:spcPct val="80000"/>
              </a:lnSpc>
            </a:pPr>
            <a:r>
              <a:rPr lang="en-US" sz="2000" dirty="0">
                <a:latin typeface="Franklin Gothic Medium" pitchFamily="34" charset="0"/>
              </a:rPr>
              <a:t>AA can be issued for physical exports ( excluding supply to SEZs); supply of goods under deemed exports; for annual requirement; Intermediate supplies’; supply of stores on board the foreign going vessel/air craft subject to condition that there is specific SION in respect of items supplied.  </a:t>
            </a:r>
          </a:p>
          <a:p>
            <a:pPr marL="0" indent="0">
              <a:lnSpc>
                <a:spcPct val="80000"/>
              </a:lnSpc>
              <a:buFont typeface="Wingdings" pitchFamily="2" charset="2"/>
              <a:buNone/>
            </a:pPr>
            <a:r>
              <a:rPr lang="en-US" sz="2000" dirty="0">
                <a:latin typeface="Franklin Gothic Medium" pitchFamily="34" charset="0"/>
              </a:rPr>
              <a:t/>
            </a:r>
            <a:br>
              <a:rPr lang="en-US" sz="2000" dirty="0">
                <a:latin typeface="Franklin Gothic Medium" pitchFamily="34" charset="0"/>
              </a:rPr>
            </a:br>
            <a:r>
              <a:rPr lang="en-US" sz="2000" b="1" dirty="0">
                <a:effectLst/>
                <a:latin typeface="Franklin Gothic Medium" pitchFamily="34" charset="0"/>
              </a:rPr>
              <a:t>Requirements:</a:t>
            </a:r>
          </a:p>
          <a:p>
            <a:pPr marL="0" indent="0">
              <a:lnSpc>
                <a:spcPct val="80000"/>
              </a:lnSpc>
            </a:pPr>
            <a:r>
              <a:rPr lang="en-US" sz="2000" dirty="0">
                <a:latin typeface="Franklin Gothic Medium" pitchFamily="34" charset="0"/>
              </a:rPr>
              <a:t> Minimum </a:t>
            </a:r>
            <a:r>
              <a:rPr lang="en-US" sz="2000" dirty="0" smtClean="0">
                <a:latin typeface="Franklin Gothic Medium" pitchFamily="34" charset="0"/>
              </a:rPr>
              <a:t>prescribed value </a:t>
            </a:r>
            <a:r>
              <a:rPr lang="en-US" sz="2000" dirty="0">
                <a:latin typeface="Franklin Gothic Medium" pitchFamily="34" charset="0"/>
              </a:rPr>
              <a:t>addition on imported inputs</a:t>
            </a:r>
          </a:p>
          <a:p>
            <a:pPr marL="0" indent="0">
              <a:lnSpc>
                <a:spcPct val="80000"/>
              </a:lnSpc>
            </a:pPr>
            <a:r>
              <a:rPr lang="en-US" sz="2000" dirty="0">
                <a:latin typeface="Franklin Gothic Medium" pitchFamily="34" charset="0"/>
              </a:rPr>
              <a:t> Import will be allowed debiting the scrip for quantity and value</a:t>
            </a:r>
          </a:p>
          <a:p>
            <a:pPr marL="0" indent="0">
              <a:lnSpc>
                <a:spcPct val="80000"/>
              </a:lnSpc>
            </a:pPr>
            <a:r>
              <a:rPr lang="en-US" sz="2000" dirty="0">
                <a:latin typeface="Franklin Gothic Medium" pitchFamily="34" charset="0"/>
              </a:rPr>
              <a:t> Execution of Bond/LUT</a:t>
            </a:r>
          </a:p>
          <a:p>
            <a:pPr marL="0" indent="0">
              <a:lnSpc>
                <a:spcPct val="80000"/>
              </a:lnSpc>
            </a:pPr>
            <a:r>
              <a:rPr lang="en-US" sz="2000" dirty="0">
                <a:latin typeface="Franklin Gothic Medium" pitchFamily="34" charset="0"/>
              </a:rPr>
              <a:t>Non transferable</a:t>
            </a:r>
          </a:p>
        </p:txBody>
      </p:sp>
    </p:spTree>
    <p:extLst>
      <p:ext uri="{BB962C8B-B14F-4D97-AF65-F5344CB8AC3E}">
        <p14:creationId xmlns="" xmlns:p14="http://schemas.microsoft.com/office/powerpoint/2010/main" val="503819777"/>
      </p:ext>
    </p:extLst>
  </p:cSld>
  <p:clrMapOvr>
    <a:masterClrMapping/>
  </p:clrMapOvr>
  <p:transition>
    <p:blinds/>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5 – Export Promotion Capital Goods Scheme</a:t>
            </a:r>
            <a:endParaRPr lang="en-US" dirty="0"/>
          </a:p>
        </p:txBody>
      </p:sp>
      <p:sp>
        <p:nvSpPr>
          <p:cNvPr id="3" name="Content Placeholder 2"/>
          <p:cNvSpPr>
            <a:spLocks noGrp="1"/>
          </p:cNvSpPr>
          <p:nvPr>
            <p:ph idx="1"/>
          </p:nvPr>
        </p:nvSpPr>
        <p:spPr>
          <a:xfrm>
            <a:off x="457200" y="2027237"/>
            <a:ext cx="8229600" cy="4525963"/>
          </a:xfrm>
        </p:spPr>
        <p:txBody>
          <a:bodyPr>
            <a:normAutofit/>
          </a:bodyPr>
          <a:lstStyle/>
          <a:p>
            <a:r>
              <a:rPr lang="en-US" sz="2000" dirty="0" smtClean="0"/>
              <a:t>Import of Capital goods for up gradation of technology and exports. Obligation fixed on duty saved to be fulfilled in 6 years.</a:t>
            </a:r>
          </a:p>
          <a:p>
            <a:r>
              <a:rPr lang="en-US" sz="2000" dirty="0" smtClean="0"/>
              <a:t>To boost </a:t>
            </a:r>
            <a:r>
              <a:rPr lang="en-US" sz="2000" b="1" dirty="0" smtClean="0"/>
              <a:t>Make in India campaign</a:t>
            </a:r>
            <a:r>
              <a:rPr lang="en-US" sz="2000" dirty="0" smtClean="0"/>
              <a:t>, the specific export obligation for domestic procurement of capital goods has been reduced from 90% to 75% of the normal export obligation.</a:t>
            </a:r>
          </a:p>
          <a:p>
            <a:r>
              <a:rPr lang="en-US" sz="2000" dirty="0" smtClean="0"/>
              <a:t>Period for maintenance of records after redemption of authorizations has been reduced from three years to two years. </a:t>
            </a:r>
          </a:p>
          <a:p>
            <a:r>
              <a:rPr lang="en-IN" sz="2000" dirty="0" smtClean="0"/>
              <a:t>The EPCG holder will have to pay IGST on import of Capital Goods and take Input Tax Credit. </a:t>
            </a:r>
          </a:p>
          <a:p>
            <a:r>
              <a:rPr lang="en-IN" sz="2000" dirty="0" smtClean="0"/>
              <a:t>ARO facility shall not be available for sourcing of Capital Goods manufactured indigenously </a:t>
            </a:r>
          </a:p>
          <a:p>
            <a:endParaRPr lang="en-US" sz="2000" dirty="0"/>
          </a:p>
        </p:txBody>
      </p:sp>
      <p:sp>
        <p:nvSpPr>
          <p:cNvPr id="5" name="Footer Placeholder 4"/>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CE036FB-EBA3-4A9B-B14A-19D8A3D822B8}"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1066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0" y="0"/>
            <a:ext cx="8229600" cy="1143000"/>
          </a:xfrm>
        </p:spPr>
        <p:txBody>
          <a:bodyPr>
            <a:normAutofit/>
          </a:bodyPr>
          <a:lstStyle/>
          <a:p>
            <a:pPr algn="l"/>
            <a:r>
              <a:rPr lang="en-US" sz="3200" b="1" dirty="0" smtClean="0">
                <a:solidFill>
                  <a:schemeClr val="accent5">
                    <a:lumMod val="75000"/>
                  </a:schemeClr>
                </a:solidFill>
                <a:latin typeface="+mn-lt"/>
              </a:rPr>
              <a:t>     Validity and EO Periods</a:t>
            </a:r>
            <a:endParaRPr lang="en-US" sz="3200" b="1" dirty="0">
              <a:solidFill>
                <a:schemeClr val="accent5">
                  <a:lumMod val="75000"/>
                </a:schemeClr>
              </a:solidFill>
              <a:latin typeface="+mn-lt"/>
            </a:endParaRPr>
          </a:p>
        </p:txBody>
      </p:sp>
      <p:graphicFrame>
        <p:nvGraphicFramePr>
          <p:cNvPr id="4" name="Content Placeholder 3"/>
          <p:cNvGraphicFramePr>
            <a:graphicFrameLocks noGrp="1"/>
          </p:cNvGraphicFramePr>
          <p:nvPr>
            <p:ph idx="1"/>
          </p:nvPr>
        </p:nvGraphicFramePr>
        <p:xfrm>
          <a:off x="457200" y="1143000"/>
          <a:ext cx="8229600" cy="4867557"/>
        </p:xfrm>
        <a:graphic>
          <a:graphicData uri="http://schemas.openxmlformats.org/drawingml/2006/table">
            <a:tbl>
              <a:tblPr firstRow="1" bandRow="1">
                <a:tableStyleId>{5C22544A-7EE6-4342-B048-85BDC9FD1C3A}</a:tableStyleId>
              </a:tblPr>
              <a:tblGrid>
                <a:gridCol w="2743200"/>
                <a:gridCol w="2743200"/>
                <a:gridCol w="2743200"/>
              </a:tblGrid>
              <a:tr h="455951">
                <a:tc>
                  <a:txBody>
                    <a:bodyPr/>
                    <a:lstStyle/>
                    <a:p>
                      <a:r>
                        <a:rPr lang="en-US" sz="2000" dirty="0" smtClean="0"/>
                        <a:t>Scheme</a:t>
                      </a:r>
                      <a:r>
                        <a:rPr lang="en-US" sz="2000" baseline="0" dirty="0" smtClean="0"/>
                        <a:t> of FTP</a:t>
                      </a:r>
                      <a:endParaRPr lang="en-US" sz="2000" dirty="0"/>
                    </a:p>
                  </a:txBody>
                  <a:tcPr/>
                </a:tc>
                <a:tc>
                  <a:txBody>
                    <a:bodyPr/>
                    <a:lstStyle/>
                    <a:p>
                      <a:r>
                        <a:rPr lang="en-US" sz="2000" dirty="0" smtClean="0"/>
                        <a:t>Import Validity</a:t>
                      </a:r>
                      <a:endParaRPr lang="en-US" sz="2000" dirty="0"/>
                    </a:p>
                  </a:txBody>
                  <a:tcPr/>
                </a:tc>
                <a:tc>
                  <a:txBody>
                    <a:bodyPr/>
                    <a:lstStyle/>
                    <a:p>
                      <a:r>
                        <a:rPr lang="en-US" sz="2000" dirty="0" smtClean="0"/>
                        <a:t>Export Obligation Period</a:t>
                      </a:r>
                      <a:endParaRPr lang="en-US" sz="2000" dirty="0"/>
                    </a:p>
                  </a:txBody>
                  <a:tcPr/>
                </a:tc>
              </a:tr>
              <a:tr h="455951">
                <a:tc>
                  <a:txBody>
                    <a:bodyPr/>
                    <a:lstStyle/>
                    <a:p>
                      <a:r>
                        <a:rPr lang="en-US" sz="2000" dirty="0" smtClean="0"/>
                        <a:t>Advance</a:t>
                      </a:r>
                      <a:r>
                        <a:rPr lang="en-US" sz="2000" baseline="0" dirty="0" smtClean="0"/>
                        <a:t> Authorization</a:t>
                      </a:r>
                      <a:endParaRPr lang="en-US" sz="2000" dirty="0"/>
                    </a:p>
                  </a:txBody>
                  <a:tcPr/>
                </a:tc>
                <a:tc>
                  <a:txBody>
                    <a:bodyPr/>
                    <a:lstStyle/>
                    <a:p>
                      <a:r>
                        <a:rPr lang="en-US" sz="2000" dirty="0" smtClean="0"/>
                        <a:t>12 months</a:t>
                      </a:r>
                      <a:endParaRPr lang="en-US" sz="2000" dirty="0"/>
                    </a:p>
                  </a:txBody>
                  <a:tcPr/>
                </a:tc>
                <a:tc>
                  <a:txBody>
                    <a:bodyPr/>
                    <a:lstStyle/>
                    <a:p>
                      <a:r>
                        <a:rPr lang="en-US" sz="2000" dirty="0" smtClean="0"/>
                        <a:t>18 months </a:t>
                      </a:r>
                      <a:endParaRPr lang="en-US" sz="2000" dirty="0"/>
                    </a:p>
                  </a:txBody>
                  <a:tcPr/>
                </a:tc>
              </a:tr>
              <a:tr h="786984">
                <a:tc>
                  <a:txBody>
                    <a:bodyPr/>
                    <a:lstStyle/>
                    <a:p>
                      <a:pPr marL="571500" indent="-342900">
                        <a:buFont typeface="Arial" pitchFamily="34" charset="0"/>
                        <a:buChar char="•"/>
                      </a:pPr>
                      <a:r>
                        <a:rPr lang="en-US" sz="2000" dirty="0" smtClean="0"/>
                        <a:t>Appendix</a:t>
                      </a:r>
                      <a:r>
                        <a:rPr lang="en-US" sz="2000" baseline="0" dirty="0" smtClean="0"/>
                        <a:t> 4 J Items e.g. drugs</a:t>
                      </a:r>
                      <a:endParaRPr lang="en-US" sz="2000" dirty="0"/>
                    </a:p>
                  </a:txBody>
                  <a:tcPr/>
                </a:tc>
                <a:tc>
                  <a:txBody>
                    <a:bodyPr/>
                    <a:lstStyle/>
                    <a:p>
                      <a:r>
                        <a:rPr lang="en-US" sz="2000" dirty="0" smtClean="0"/>
                        <a:t>12 months</a:t>
                      </a:r>
                      <a:endParaRPr lang="en-US" sz="2000" dirty="0"/>
                    </a:p>
                  </a:txBody>
                  <a:tcPr/>
                </a:tc>
                <a:tc>
                  <a:txBody>
                    <a:bodyPr/>
                    <a:lstStyle/>
                    <a:p>
                      <a:r>
                        <a:rPr lang="en-US" sz="2000" dirty="0" smtClean="0"/>
                        <a:t>3 months</a:t>
                      </a:r>
                      <a:r>
                        <a:rPr lang="en-US" sz="2000" baseline="0" dirty="0" smtClean="0"/>
                        <a:t> to 12 months</a:t>
                      </a:r>
                      <a:endParaRPr lang="en-US" sz="2000" dirty="0"/>
                    </a:p>
                  </a:txBody>
                  <a:tcPr/>
                </a:tc>
              </a:tr>
              <a:tr h="1124262">
                <a:tc>
                  <a:txBody>
                    <a:bodyPr/>
                    <a:lstStyle/>
                    <a:p>
                      <a:pPr marL="571500" indent="-342900" algn="l" defTabSz="914400" rtl="0" eaLnBrk="1" latinLnBrk="0" hangingPunct="1">
                        <a:buFont typeface="Arial" pitchFamily="34" charset="0"/>
                        <a:buChar char="•"/>
                      </a:pPr>
                      <a:r>
                        <a:rPr lang="en-US" sz="2000" kern="1200" dirty="0" smtClean="0">
                          <a:solidFill>
                            <a:schemeClr val="dk1"/>
                          </a:solidFill>
                          <a:latin typeface="+mn-lt"/>
                          <a:ea typeface="+mn-ea"/>
                          <a:cs typeface="+mn-cs"/>
                        </a:rPr>
                        <a:t>Defence, Military Stores,</a:t>
                      </a:r>
                      <a:r>
                        <a:rPr lang="en-US" sz="2000" kern="1200" baseline="0" dirty="0" smtClean="0">
                          <a:solidFill>
                            <a:schemeClr val="dk1"/>
                          </a:solidFill>
                          <a:latin typeface="+mn-lt"/>
                          <a:ea typeface="+mn-ea"/>
                          <a:cs typeface="+mn-cs"/>
                        </a:rPr>
                        <a:t> Aerospace and Nuclear Energy</a:t>
                      </a:r>
                      <a:endParaRPr lang="en-US" sz="2000" kern="1200" dirty="0" smtClean="0">
                        <a:solidFill>
                          <a:schemeClr val="dk1"/>
                        </a:solidFill>
                        <a:latin typeface="+mn-lt"/>
                        <a:ea typeface="+mn-ea"/>
                        <a:cs typeface="+mn-cs"/>
                      </a:endParaRPr>
                    </a:p>
                  </a:txBody>
                  <a:tcPr/>
                </a:tc>
                <a:tc>
                  <a:txBody>
                    <a:bodyPr/>
                    <a:lstStyle/>
                    <a:p>
                      <a:r>
                        <a:rPr lang="en-US" sz="2000" dirty="0" smtClean="0"/>
                        <a:t>12 months</a:t>
                      </a:r>
                      <a:endParaRPr lang="en-US" sz="2000" dirty="0"/>
                    </a:p>
                  </a:txBody>
                  <a:tcPr/>
                </a:tc>
                <a:tc>
                  <a:txBody>
                    <a:bodyPr/>
                    <a:lstStyle/>
                    <a:p>
                      <a:r>
                        <a:rPr lang="en-US" sz="2000" dirty="0" smtClean="0"/>
                        <a:t>Project period or 24</a:t>
                      </a:r>
                      <a:r>
                        <a:rPr lang="en-US" sz="2000" baseline="0" dirty="0" smtClean="0"/>
                        <a:t> months whichever is more</a:t>
                      </a:r>
                      <a:endParaRPr lang="en-US" sz="2000" dirty="0"/>
                    </a:p>
                  </a:txBody>
                  <a:tcPr/>
                </a:tc>
              </a:tr>
              <a:tr h="455951">
                <a:tc>
                  <a:txBody>
                    <a:bodyPr/>
                    <a:lstStyle/>
                    <a:p>
                      <a:r>
                        <a:rPr lang="en-US" sz="2000" dirty="0" smtClean="0"/>
                        <a:t>DFIA</a:t>
                      </a:r>
                      <a:endParaRPr lang="en-U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 12 months</a:t>
                      </a:r>
                    </a:p>
                  </a:txBody>
                  <a:tcPr/>
                </a:tc>
                <a:tc>
                  <a:txBody>
                    <a:bodyPr/>
                    <a:lstStyle/>
                    <a:p>
                      <a:r>
                        <a:rPr lang="en-US" sz="2000" dirty="0" smtClean="0"/>
                        <a:t>Not Applicable</a:t>
                      </a:r>
                      <a:endParaRPr lang="en-US" sz="2000" dirty="0"/>
                    </a:p>
                  </a:txBody>
                  <a:tcPr/>
                </a:tc>
              </a:tr>
              <a:tr h="455951">
                <a:tc>
                  <a:txBody>
                    <a:bodyPr/>
                    <a:lstStyle/>
                    <a:p>
                      <a:r>
                        <a:rPr lang="en-US" sz="2000" dirty="0" smtClean="0"/>
                        <a:t>EPCG</a:t>
                      </a:r>
                      <a:endParaRPr lang="en-US" sz="2000" dirty="0"/>
                    </a:p>
                  </a:txBody>
                  <a:tcPr/>
                </a:tc>
                <a:tc>
                  <a:txBody>
                    <a:bodyPr/>
                    <a:lstStyle/>
                    <a:p>
                      <a:r>
                        <a:rPr lang="en-US" sz="2000" dirty="0" smtClean="0"/>
                        <a:t> 18</a:t>
                      </a:r>
                      <a:r>
                        <a:rPr lang="en-US" sz="2000" baseline="0" dirty="0" smtClean="0"/>
                        <a:t> months</a:t>
                      </a:r>
                      <a:endParaRPr lang="en-US" sz="2000" dirty="0"/>
                    </a:p>
                  </a:txBody>
                  <a:tcPr/>
                </a:tc>
                <a:tc>
                  <a:txBody>
                    <a:bodyPr/>
                    <a:lstStyle/>
                    <a:p>
                      <a:r>
                        <a:rPr lang="en-US" sz="2000" dirty="0" smtClean="0"/>
                        <a:t> 6 years</a:t>
                      </a:r>
                      <a:r>
                        <a:rPr lang="en-US" sz="2000" baseline="0" dirty="0" smtClean="0"/>
                        <a:t> (4+2 block wise)</a:t>
                      </a:r>
                      <a:endParaRPr lang="en-US" sz="2000" dirty="0"/>
                    </a:p>
                  </a:txBody>
                  <a:tcPr/>
                </a:tc>
              </a:tr>
              <a:tr h="455951">
                <a:tc>
                  <a:txBody>
                    <a:bodyPr/>
                    <a:lstStyle/>
                    <a:p>
                      <a:r>
                        <a:rPr lang="en-US" sz="2000" dirty="0" smtClean="0"/>
                        <a:t>MEIS/SEIS</a:t>
                      </a:r>
                      <a:endParaRPr lang="en-US" sz="2000" dirty="0"/>
                    </a:p>
                  </a:txBody>
                  <a:tcPr/>
                </a:tc>
                <a:tc>
                  <a:txBody>
                    <a:bodyPr/>
                    <a:lstStyle/>
                    <a:p>
                      <a:r>
                        <a:rPr lang="en-US" sz="2000" dirty="0" smtClean="0"/>
                        <a:t> 18</a:t>
                      </a:r>
                      <a:r>
                        <a:rPr lang="en-US" sz="2000" baseline="0" dirty="0" smtClean="0"/>
                        <a:t> months</a:t>
                      </a:r>
                      <a:endParaRPr lang="en-US" sz="2000" dirty="0"/>
                    </a:p>
                  </a:txBody>
                  <a:tcPr/>
                </a:tc>
                <a:tc>
                  <a:txBody>
                    <a:bodyPr/>
                    <a:lstStyle/>
                    <a:p>
                      <a:r>
                        <a:rPr lang="en-US" sz="2000" dirty="0" smtClean="0"/>
                        <a:t>-</a:t>
                      </a:r>
                      <a:endParaRPr lang="en-US" sz="2000" dirty="0"/>
                    </a:p>
                  </a:txBody>
                  <a:tcPr/>
                </a:tc>
              </a:tr>
            </a:tbl>
          </a:graphicData>
        </a:graphic>
      </p:graphicFrame>
      <p:sp>
        <p:nvSpPr>
          <p:cNvPr id="8" name="Footer Placeholder 7"/>
          <p:cNvSpPr>
            <a:spLocks noGrp="1"/>
          </p:cNvSpPr>
          <p:nvPr>
            <p:ph type="ftr" sz="quarter" idx="11"/>
          </p:nvPr>
        </p:nvSpPr>
        <p:spPr/>
        <p:txBody>
          <a:bodyPr/>
          <a:lstStyle/>
          <a:p>
            <a:r>
              <a:rPr lang="en-US" smtClean="0"/>
              <a:t>Additional DGFT, New Delhi</a:t>
            </a:r>
            <a:endParaRPr lang="en-US" dirty="0"/>
          </a:p>
        </p:txBody>
      </p:sp>
      <p:sp>
        <p:nvSpPr>
          <p:cNvPr id="7" name="Slide Number Placeholder 6"/>
          <p:cNvSpPr>
            <a:spLocks noGrp="1"/>
          </p:cNvSpPr>
          <p:nvPr>
            <p:ph type="sldNum" sz="quarter" idx="12"/>
          </p:nvPr>
        </p:nvSpPr>
        <p:spPr/>
        <p:txBody>
          <a:bodyPr/>
          <a:lstStyle/>
          <a:p>
            <a:fld id="{9CE036FB-EBA3-4A9B-B14A-19D8A3D822B8}" type="slidenum">
              <a:rPr lang="en-US" smtClean="0"/>
              <a:pPr/>
              <a:t>13</a:t>
            </a:fld>
            <a:endParaRPr lang="en-US" dirty="0"/>
          </a:p>
        </p:txBody>
      </p:sp>
      <p:sp>
        <p:nvSpPr>
          <p:cNvPr id="5" name="Rectangle 4"/>
          <p:cNvSpPr/>
          <p:nvPr/>
        </p:nvSpPr>
        <p:spPr>
          <a:xfrm>
            <a:off x="0" y="6553200"/>
            <a:ext cx="9144000" cy="3047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normAutofit/>
          </a:bodyPr>
          <a:lstStyle/>
          <a:p>
            <a:pPr algn="ctr"/>
            <a:r>
              <a:rPr lang="en-IN" b="1" u="sng" dirty="0" smtClean="0"/>
              <a:t>FTP Schemes – Recent Changes</a:t>
            </a:r>
            <a:endParaRPr lang="en-IN" b="1" u="sng" dirty="0"/>
          </a:p>
        </p:txBody>
      </p:sp>
      <p:sp>
        <p:nvSpPr>
          <p:cNvPr id="4" name="Content Placeholder 3"/>
          <p:cNvSpPr>
            <a:spLocks noGrp="1"/>
          </p:cNvSpPr>
          <p:nvPr>
            <p:ph idx="1"/>
          </p:nvPr>
        </p:nvSpPr>
        <p:spPr>
          <a:xfrm>
            <a:off x="457200" y="1634512"/>
            <a:ext cx="8229600" cy="4937760"/>
          </a:xfrm>
        </p:spPr>
        <p:txBody>
          <a:bodyPr>
            <a:normAutofit lnSpcReduction="10000"/>
          </a:bodyPr>
          <a:lstStyle/>
          <a:p>
            <a:pPr algn="just"/>
            <a:r>
              <a:rPr lang="en-IN" sz="2400" dirty="0" smtClean="0"/>
              <a:t>Currently, Duties at time of import exempted for export : Basic Customs Duty and Countervailing Duty (CVD) etc.</a:t>
            </a:r>
          </a:p>
          <a:p>
            <a:pPr algn="just"/>
            <a:r>
              <a:rPr lang="en-IN" sz="2400" dirty="0" smtClean="0"/>
              <a:t>All existing authorizations/Scrips issued under FTP will be subject to provision as per new GST Provisions.</a:t>
            </a:r>
          </a:p>
          <a:p>
            <a:pPr algn="just"/>
            <a:r>
              <a:rPr lang="en-IN" sz="2400" dirty="0" smtClean="0"/>
              <a:t>Expansion of Common service provider list in EPCG scheme to give boost to job working units.</a:t>
            </a:r>
          </a:p>
          <a:p>
            <a:pPr algn="just"/>
            <a:r>
              <a:rPr lang="en-IN" sz="2400" dirty="0" smtClean="0"/>
              <a:t> Exemption of IGST and Compensation Cess under Advance Authorisation, EPCG and EOU schemes up to 31.03.2019</a:t>
            </a:r>
          </a:p>
          <a:p>
            <a:pPr algn="just"/>
            <a:r>
              <a:rPr lang="en-IN" sz="2400" dirty="0" smtClean="0"/>
              <a:t>Changes in IEC notified through Trade Notice NO.23/2018 dated 08.08.2018</a:t>
            </a:r>
          </a:p>
          <a:p>
            <a:pPr algn="just"/>
            <a:r>
              <a:rPr lang="en-IN" sz="2400" dirty="0" smtClean="0"/>
              <a:t> Online filing of SEIS and MEIS claims. No manual application. :</a:t>
            </a:r>
            <a:r>
              <a:rPr lang="en-IN" sz="2400" b="1" dirty="0" smtClean="0"/>
              <a:t>Reduction in Transaction cost</a:t>
            </a:r>
          </a:p>
          <a:p>
            <a:pPr algn="just">
              <a:buNone/>
            </a:pPr>
            <a:endParaRPr lang="en-IN" dirty="0"/>
          </a:p>
        </p:txBody>
      </p:sp>
      <p:sp>
        <p:nvSpPr>
          <p:cNvPr id="5" name="Footer Placeholder 4"/>
          <p:cNvSpPr>
            <a:spLocks noGrp="1"/>
          </p:cNvSpPr>
          <p:nvPr>
            <p:ph type="ftr" sz="quarter" idx="11"/>
          </p:nvPr>
        </p:nvSpPr>
        <p:spPr/>
        <p:txBody>
          <a:bodyPr/>
          <a:lstStyle/>
          <a:p>
            <a:endParaRPr lang="en-US" dirty="0"/>
          </a:p>
        </p:txBody>
      </p:sp>
      <p:sp>
        <p:nvSpPr>
          <p:cNvPr id="3" name="Slide Number Placeholder 2"/>
          <p:cNvSpPr>
            <a:spLocks noGrp="1"/>
          </p:cNvSpPr>
          <p:nvPr>
            <p:ph type="sldNum" sz="quarter" idx="12"/>
          </p:nvPr>
        </p:nvSpPr>
        <p:spPr/>
        <p:txBody>
          <a:bodyPr>
            <a:normAutofit/>
          </a:bodyPr>
          <a:lstStyle/>
          <a:p>
            <a:fld id="{DC0B7A8B-69E3-4A22-BC07-7C339552B364}" type="slidenum">
              <a:rPr lang="en-IN" smtClean="0"/>
              <a:pPr/>
              <a:t>14</a:t>
            </a:fld>
            <a:endParaRPr lang="en-IN"/>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1143000"/>
          </a:xfrm>
        </p:spPr>
        <p:txBody>
          <a:bodyPr>
            <a:normAutofit fontScale="90000"/>
          </a:bodyPr>
          <a:lstStyle/>
          <a:p>
            <a:r>
              <a:rPr lang="en-US" sz="4400" dirty="0"/>
              <a:t>Foreign Trade Policy 2015-20 Highlights</a:t>
            </a:r>
            <a:endParaRPr lang="en-US" dirty="0"/>
          </a:p>
        </p:txBody>
      </p:sp>
      <p:sp>
        <p:nvSpPr>
          <p:cNvPr id="3" name="Content Placeholder 2"/>
          <p:cNvSpPr>
            <a:spLocks noGrp="1"/>
          </p:cNvSpPr>
          <p:nvPr>
            <p:ph idx="1"/>
          </p:nvPr>
        </p:nvSpPr>
        <p:spPr>
          <a:xfrm>
            <a:off x="1143000" y="1600200"/>
            <a:ext cx="7790688" cy="4648200"/>
          </a:xfrm>
        </p:spPr>
        <p:txBody>
          <a:bodyPr>
            <a:normAutofit fontScale="85000" lnSpcReduction="20000"/>
          </a:bodyPr>
          <a:lstStyle/>
          <a:p>
            <a:pPr>
              <a:buNone/>
            </a:pPr>
            <a:endParaRPr lang="en-IN" sz="2400" b="1" dirty="0" smtClean="0"/>
          </a:p>
          <a:p>
            <a:pPr>
              <a:buNone/>
            </a:pPr>
            <a:r>
              <a:rPr lang="en-IN" sz="2400" b="1" dirty="0" smtClean="0"/>
              <a:t>TRADE </a:t>
            </a:r>
            <a:r>
              <a:rPr lang="en-IN" sz="2400" b="1" dirty="0"/>
              <a:t>FACILITATION &amp; EASE OF DOING BUSINESS</a:t>
            </a:r>
          </a:p>
          <a:p>
            <a:pPr>
              <a:buNone/>
            </a:pPr>
            <a:endParaRPr lang="en-IN" sz="2400" b="1" dirty="0"/>
          </a:p>
          <a:p>
            <a:r>
              <a:rPr lang="en-IN" dirty="0"/>
              <a:t>Online filing of documents/ applications and Paperless trade in 24x7 environment</a:t>
            </a:r>
          </a:p>
          <a:p>
            <a:r>
              <a:rPr lang="en-IN" dirty="0"/>
              <a:t>Online inter-ministerial consultations</a:t>
            </a:r>
          </a:p>
          <a:p>
            <a:r>
              <a:rPr lang="en-IN" dirty="0"/>
              <a:t>Simplification of procedures/processes, digitisation and </a:t>
            </a:r>
            <a:r>
              <a:rPr lang="en-IN" dirty="0" smtClean="0"/>
              <a:t>e-governance</a:t>
            </a:r>
          </a:p>
          <a:p>
            <a:r>
              <a:rPr lang="en-IN" dirty="0" smtClean="0"/>
              <a:t>Several EDI initiatives</a:t>
            </a:r>
          </a:p>
          <a:p>
            <a:r>
              <a:rPr lang="en-IN" b="1" dirty="0" smtClean="0"/>
              <a:t>MSME clusters </a:t>
            </a:r>
            <a:r>
              <a:rPr lang="en-IN" dirty="0" smtClean="0"/>
              <a:t>have been identified based on export potential of product and density of industry for focussed intervention to boost exports.</a:t>
            </a:r>
          </a:p>
          <a:p>
            <a:r>
              <a:rPr lang="en-IN" dirty="0" smtClean="0"/>
              <a:t> 90 MSME clusters, which have been identified by DGFT are being targeted for imparting training/seminars regarding issues of international trade under </a:t>
            </a:r>
            <a:r>
              <a:rPr lang="en-IN" b="1" dirty="0" err="1" smtClean="0"/>
              <a:t>Niryat</a:t>
            </a:r>
            <a:r>
              <a:rPr lang="en-IN" b="1" dirty="0" smtClean="0"/>
              <a:t> </a:t>
            </a:r>
            <a:r>
              <a:rPr lang="en-IN" b="1" dirty="0" err="1" smtClean="0"/>
              <a:t>Bandhu</a:t>
            </a:r>
            <a:r>
              <a:rPr lang="en-IN" b="1" dirty="0" smtClean="0"/>
              <a:t> Scheme</a:t>
            </a:r>
            <a:r>
              <a:rPr lang="en-IN" dirty="0" smtClean="0"/>
              <a:t>.</a:t>
            </a:r>
            <a:endParaRPr lang="en-IN" dirty="0"/>
          </a:p>
          <a:p>
            <a:pPr>
              <a:buNone/>
            </a:pPr>
            <a:endParaRPr lang="en-US" dirty="0"/>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r>
              <a:rPr lang="en-US" sz="4400" dirty="0"/>
              <a:t>Foreign Trade Policy 2015-20 Highlights</a:t>
            </a:r>
            <a:endParaRPr lang="en-US" dirty="0"/>
          </a:p>
        </p:txBody>
      </p:sp>
      <p:sp>
        <p:nvSpPr>
          <p:cNvPr id="3" name="Content Placeholder 2"/>
          <p:cNvSpPr>
            <a:spLocks noGrp="1"/>
          </p:cNvSpPr>
          <p:nvPr>
            <p:ph idx="1"/>
          </p:nvPr>
        </p:nvSpPr>
        <p:spPr>
          <a:xfrm>
            <a:off x="1143000" y="1600200"/>
            <a:ext cx="7790688" cy="4648200"/>
          </a:xfrm>
        </p:spPr>
        <p:txBody>
          <a:bodyPr>
            <a:normAutofit fontScale="85000" lnSpcReduction="20000"/>
          </a:bodyPr>
          <a:lstStyle/>
          <a:p>
            <a:pPr>
              <a:buNone/>
            </a:pPr>
            <a:r>
              <a:rPr lang="en-IN" sz="2600" b="1" dirty="0"/>
              <a:t>FORTHCOMING E-GOVERNANCE INITIATIVES </a:t>
            </a:r>
          </a:p>
          <a:p>
            <a:r>
              <a:rPr lang="en-IN" sz="2400" dirty="0"/>
              <a:t>Message exchange for transmission of export reward </a:t>
            </a:r>
            <a:r>
              <a:rPr lang="en-IN" sz="2400" dirty="0" err="1"/>
              <a:t>scrips</a:t>
            </a:r>
            <a:r>
              <a:rPr lang="en-IN" sz="2400" dirty="0"/>
              <a:t> from DGFT to Customs</a:t>
            </a:r>
          </a:p>
          <a:p>
            <a:r>
              <a:rPr lang="en-IN" sz="2400" dirty="0"/>
              <a:t>Message exchange for transmission of Bills of Entry (import details) from Customs to DGFT. </a:t>
            </a:r>
          </a:p>
          <a:p>
            <a:r>
              <a:rPr lang="en-IN" sz="2400" dirty="0"/>
              <a:t>Online issuance of Export Obligation Discharge Certificate (EODC)</a:t>
            </a:r>
          </a:p>
          <a:p>
            <a:r>
              <a:rPr lang="en-IN" sz="2400" dirty="0"/>
              <a:t>Message exchange with Ministry of Corporate Affairs for CIN &amp; DIN</a:t>
            </a:r>
          </a:p>
          <a:p>
            <a:r>
              <a:rPr lang="en-IN" sz="2400" dirty="0"/>
              <a:t>Message exchange with CBDT for PAN</a:t>
            </a:r>
          </a:p>
          <a:p>
            <a:r>
              <a:rPr lang="en-IN" sz="2400" dirty="0"/>
              <a:t>Facility to pay application fee using debit card / credit card</a:t>
            </a:r>
          </a:p>
          <a:p>
            <a:r>
              <a:rPr lang="en-IN" sz="2400" dirty="0"/>
              <a:t>Open API for submission of IEC </a:t>
            </a:r>
            <a:r>
              <a:rPr lang="en-IN" sz="2400" dirty="0" smtClean="0"/>
              <a:t>application.</a:t>
            </a:r>
          </a:p>
          <a:p>
            <a:r>
              <a:rPr lang="en-IN" sz="2000" b="1" dirty="0" smtClean="0"/>
              <a:t>A new Logistics Division has been created in the Department of Commerce to develop and coordinate integrated development of the logistics sector, by way of policy changes, improvement in existing procedures and introduction of technology based interventions in this sector.</a:t>
            </a:r>
            <a:endParaRPr lang="en-US"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Agri</a:t>
            </a:r>
            <a:r>
              <a:rPr lang="en-US" dirty="0" smtClean="0"/>
              <a:t> Exports from India </a:t>
            </a:r>
            <a:endParaRPr lang="en-US" dirty="0"/>
          </a:p>
        </p:txBody>
      </p:sp>
      <p:sp>
        <p:nvSpPr>
          <p:cNvPr id="3" name="Content Placeholder 2"/>
          <p:cNvSpPr>
            <a:spLocks noGrp="1"/>
          </p:cNvSpPr>
          <p:nvPr>
            <p:ph idx="1"/>
          </p:nvPr>
        </p:nvSpPr>
        <p:spPr/>
        <p:txBody>
          <a:bodyPr/>
          <a:lstStyle/>
          <a:p>
            <a:r>
              <a:rPr lang="en-US" dirty="0" smtClean="0"/>
              <a:t>India, with a large and diverse agriculture, is among the world’s leading producer of cereals, milk, sugar, fruits and vegetables, spices, eggs and seafood </a:t>
            </a:r>
            <a:r>
              <a:rPr lang="en-US" dirty="0" smtClean="0"/>
              <a:t>products</a:t>
            </a:r>
          </a:p>
          <a:p>
            <a:r>
              <a:rPr lang="en-US" dirty="0" smtClean="0"/>
              <a:t>Various studies on fresh fruits and vegetables, fisheries in India have indicated a loss percentage ranging from about 8% to 18% on account of poor post-harvest management, absence of cold chain and processing facilities</a:t>
            </a:r>
            <a:r>
              <a:rPr lang="en-US" dirty="0" smtClean="0"/>
              <a:t>.</a:t>
            </a:r>
          </a:p>
          <a:p>
            <a:pPr>
              <a:buNone/>
            </a:pPr>
            <a:endParaRPr lang="en-US" dirty="0"/>
          </a:p>
        </p:txBody>
      </p:sp>
      <p:sp>
        <p:nvSpPr>
          <p:cNvPr id="4" name="Footer Placeholder 3"/>
          <p:cNvSpPr>
            <a:spLocks noGrp="1"/>
          </p:cNvSpPr>
          <p:nvPr>
            <p:ph type="ftr" sz="quarter" idx="11"/>
          </p:nvPr>
        </p:nvSpPr>
        <p:spPr/>
        <p:txBody>
          <a:bodyPr/>
          <a:lstStyle/>
          <a:p>
            <a:r>
              <a:rPr lang="en-US" smtClean="0"/>
              <a:t>Additional DGFT, New Delhi</a:t>
            </a:r>
            <a:endParaRPr lang="en-US" dirty="0"/>
          </a:p>
        </p:txBody>
      </p:sp>
      <p:sp>
        <p:nvSpPr>
          <p:cNvPr id="5" name="Slide Number Placeholder 4"/>
          <p:cNvSpPr>
            <a:spLocks noGrp="1"/>
          </p:cNvSpPr>
          <p:nvPr>
            <p:ph type="sldNum" sz="quarter" idx="12"/>
          </p:nvPr>
        </p:nvSpPr>
        <p:spPr/>
        <p:txBody>
          <a:bodyPr/>
          <a:lstStyle/>
          <a:p>
            <a:fld id="{9CE036FB-EBA3-4A9B-B14A-19D8A3D822B8}"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Bake in India </a:t>
            </a:r>
            <a:endParaRPr lang="en-US" dirty="0"/>
          </a:p>
        </p:txBody>
      </p:sp>
      <p:sp>
        <p:nvSpPr>
          <p:cNvPr id="3" name="Content Placeholder 2"/>
          <p:cNvSpPr>
            <a:spLocks noGrp="1"/>
          </p:cNvSpPr>
          <p:nvPr>
            <p:ph idx="1"/>
          </p:nvPr>
        </p:nvSpPr>
        <p:spPr/>
        <p:txBody>
          <a:bodyPr/>
          <a:lstStyle/>
          <a:p>
            <a:r>
              <a:rPr lang="en-US" dirty="0" smtClean="0"/>
              <a:t>It has often been suggested that an essential element of “Make in India” has to be “Bake in India”, i.e. a renewed focus on value addition and on processed agricultural products</a:t>
            </a:r>
            <a:endParaRPr lang="en-US" dirty="0"/>
          </a:p>
        </p:txBody>
      </p:sp>
      <p:sp>
        <p:nvSpPr>
          <p:cNvPr id="4" name="Footer Placeholder 3"/>
          <p:cNvSpPr>
            <a:spLocks noGrp="1"/>
          </p:cNvSpPr>
          <p:nvPr>
            <p:ph type="ftr" sz="quarter" idx="11"/>
          </p:nvPr>
        </p:nvSpPr>
        <p:spPr/>
        <p:txBody>
          <a:bodyPr/>
          <a:lstStyle/>
          <a:p>
            <a:r>
              <a:rPr lang="en-US" smtClean="0"/>
              <a:t>Additional DGFT, New Delhi</a:t>
            </a:r>
            <a:endParaRPr lang="en-US" dirty="0"/>
          </a:p>
        </p:txBody>
      </p:sp>
      <p:sp>
        <p:nvSpPr>
          <p:cNvPr id="5" name="Slide Number Placeholder 4"/>
          <p:cNvSpPr>
            <a:spLocks noGrp="1"/>
          </p:cNvSpPr>
          <p:nvPr>
            <p:ph type="sldNum" sz="quarter" idx="12"/>
          </p:nvPr>
        </p:nvSpPr>
        <p:spPr/>
        <p:txBody>
          <a:bodyPr/>
          <a:lstStyle/>
          <a:p>
            <a:fld id="{9CE036FB-EBA3-4A9B-B14A-19D8A3D822B8}"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India's Agriculture export Policy</a:t>
            </a:r>
            <a:br>
              <a:rPr lang="en-US" dirty="0" smtClean="0"/>
            </a:br>
            <a:r>
              <a:rPr lang="en-US" dirty="0" smtClean="0"/>
              <a:t>Objectives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To double agricultural exports from present ~US$ 30+ Billion to ~US$ 60+ Billion by 2022 and reach US$ 100 Billion in the next few years thereafter, with a stable trade policy regime</a:t>
            </a:r>
            <a:r>
              <a:rPr lang="en-US" dirty="0" smtClean="0"/>
              <a:t>.</a:t>
            </a:r>
          </a:p>
          <a:p>
            <a:r>
              <a:rPr lang="en-US" dirty="0" smtClean="0"/>
              <a:t>To diversify our export basket, destinations and boost high value and value added agricultural exports including focus on perishables</a:t>
            </a:r>
            <a:r>
              <a:rPr lang="en-US" dirty="0" smtClean="0"/>
              <a:t>.</a:t>
            </a:r>
          </a:p>
          <a:p>
            <a:r>
              <a:rPr lang="en-US" dirty="0" smtClean="0"/>
              <a:t>To promote novel, indigenous, organic, ethnic, traditional and non-traditional </a:t>
            </a:r>
            <a:r>
              <a:rPr lang="en-US" dirty="0" err="1" smtClean="0"/>
              <a:t>Agri</a:t>
            </a:r>
            <a:r>
              <a:rPr lang="en-US" dirty="0" smtClean="0"/>
              <a:t> products exports. </a:t>
            </a:r>
            <a:endParaRPr lang="en-US" dirty="0" smtClean="0"/>
          </a:p>
          <a:p>
            <a:r>
              <a:rPr lang="en-US" dirty="0" smtClean="0"/>
              <a:t>To strive to double India’s share in world </a:t>
            </a:r>
            <a:r>
              <a:rPr lang="en-US" dirty="0" err="1" smtClean="0"/>
              <a:t>agri</a:t>
            </a:r>
            <a:r>
              <a:rPr lang="en-US" dirty="0" smtClean="0"/>
              <a:t> exports by integrating with global value chain at the </a:t>
            </a:r>
            <a:r>
              <a:rPr lang="en-US" dirty="0" smtClean="0"/>
              <a:t>earliest</a:t>
            </a:r>
          </a:p>
          <a:p>
            <a:r>
              <a:rPr lang="en-US" dirty="0" smtClean="0"/>
              <a:t>Enable farmers to get benefit of export opportunities in overseas market.</a:t>
            </a:r>
            <a:endParaRPr lang="en-US" dirty="0"/>
          </a:p>
        </p:txBody>
      </p:sp>
      <p:sp>
        <p:nvSpPr>
          <p:cNvPr id="4" name="Footer Placeholder 3"/>
          <p:cNvSpPr>
            <a:spLocks noGrp="1"/>
          </p:cNvSpPr>
          <p:nvPr>
            <p:ph type="ftr" sz="quarter" idx="11"/>
          </p:nvPr>
        </p:nvSpPr>
        <p:spPr/>
        <p:txBody>
          <a:bodyPr/>
          <a:lstStyle/>
          <a:p>
            <a:r>
              <a:rPr lang="en-US" smtClean="0"/>
              <a:t>Additional DGFT, New Delhi</a:t>
            </a:r>
            <a:endParaRPr lang="en-US" dirty="0"/>
          </a:p>
        </p:txBody>
      </p:sp>
      <p:sp>
        <p:nvSpPr>
          <p:cNvPr id="5" name="Slide Number Placeholder 4"/>
          <p:cNvSpPr>
            <a:spLocks noGrp="1"/>
          </p:cNvSpPr>
          <p:nvPr>
            <p:ph type="sldNum" sz="quarter" idx="12"/>
          </p:nvPr>
        </p:nvSpPr>
        <p:spPr/>
        <p:txBody>
          <a:bodyPr/>
          <a:lstStyle/>
          <a:p>
            <a:fld id="{9CE036FB-EBA3-4A9B-B14A-19D8A3D822B8}"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609600"/>
            <a:ext cx="8382000" cy="5867400"/>
          </a:xfrm>
        </p:spPr>
        <p:txBody>
          <a:bodyPr>
            <a:normAutofit fontScale="92500" lnSpcReduction="20000"/>
          </a:bodyPr>
          <a:lstStyle/>
          <a:p>
            <a:pPr algn="l"/>
            <a:r>
              <a:rPr lang="en-US" sz="5800" b="1" dirty="0">
                <a:solidFill>
                  <a:schemeClr val="tx1"/>
                </a:solidFill>
              </a:rPr>
              <a:t>DGFT </a:t>
            </a:r>
          </a:p>
          <a:p>
            <a:pPr algn="l"/>
            <a:r>
              <a:rPr lang="en-US" sz="2800" b="1" dirty="0" smtClean="0">
                <a:solidFill>
                  <a:schemeClr val="tx1"/>
                </a:solidFill>
              </a:rPr>
              <a:t>DIRECTORATE </a:t>
            </a:r>
            <a:r>
              <a:rPr lang="en-US" sz="2800" b="1" dirty="0">
                <a:solidFill>
                  <a:schemeClr val="tx1"/>
                </a:solidFill>
              </a:rPr>
              <a:t>GENERAL OF FOREIGN TRADE</a:t>
            </a:r>
          </a:p>
          <a:p>
            <a:pPr algn="l"/>
            <a:r>
              <a:rPr lang="en-US" sz="2400" b="1" dirty="0">
                <a:solidFill>
                  <a:schemeClr val="tx1"/>
                </a:solidFill>
              </a:rPr>
              <a:t>Attached Office of Ministry of Commerce and Industry, Government of India </a:t>
            </a:r>
            <a:endParaRPr lang="en-US" sz="2400" dirty="0">
              <a:solidFill>
                <a:schemeClr val="tx1"/>
              </a:solidFill>
            </a:endParaRPr>
          </a:p>
          <a:p>
            <a:pPr algn="l"/>
            <a:r>
              <a:rPr lang="en-US" b="1" u="sng" dirty="0">
                <a:solidFill>
                  <a:schemeClr val="tx1"/>
                </a:solidFill>
              </a:rPr>
              <a:t>Major Functions:</a:t>
            </a:r>
            <a:r>
              <a:rPr lang="en-US" b="1" dirty="0">
                <a:solidFill>
                  <a:schemeClr val="tx1"/>
                </a:solidFill>
              </a:rPr>
              <a:t> </a:t>
            </a:r>
            <a:endParaRPr lang="en-US" dirty="0">
              <a:solidFill>
                <a:schemeClr val="tx1"/>
              </a:solidFill>
            </a:endParaRPr>
          </a:p>
          <a:p>
            <a:pPr lvl="1" algn="l">
              <a:buFont typeface="Arial" pitchFamily="34" charset="0"/>
              <a:buChar char="•"/>
            </a:pPr>
            <a:r>
              <a:rPr lang="en-US" dirty="0">
                <a:solidFill>
                  <a:schemeClr val="tx1"/>
                </a:solidFill>
              </a:rPr>
              <a:t>Formulation of Foreign Trade Policy</a:t>
            </a:r>
          </a:p>
          <a:p>
            <a:pPr lvl="1" algn="l">
              <a:buFont typeface="Arial" pitchFamily="34" charset="0"/>
              <a:buChar char="•"/>
            </a:pPr>
            <a:r>
              <a:rPr lang="en-US" dirty="0">
                <a:solidFill>
                  <a:schemeClr val="tx1"/>
                </a:solidFill>
              </a:rPr>
              <a:t>Import / Export controls;</a:t>
            </a:r>
          </a:p>
          <a:p>
            <a:pPr lvl="1" algn="l">
              <a:buFont typeface="Arial" pitchFamily="34" charset="0"/>
              <a:buChar char="•"/>
            </a:pPr>
            <a:r>
              <a:rPr lang="en-US" dirty="0">
                <a:solidFill>
                  <a:schemeClr val="tx1"/>
                </a:solidFill>
              </a:rPr>
              <a:t>Export Promotion;</a:t>
            </a:r>
          </a:p>
          <a:p>
            <a:pPr lvl="1" algn="l">
              <a:buFont typeface="Arial" pitchFamily="34" charset="0"/>
              <a:buChar char="•"/>
            </a:pPr>
            <a:r>
              <a:rPr lang="en-US" dirty="0">
                <a:solidFill>
                  <a:schemeClr val="tx1"/>
                </a:solidFill>
              </a:rPr>
              <a:t>Issuance &amp; monitoring of Certificates / </a:t>
            </a:r>
            <a:r>
              <a:rPr lang="en-US" dirty="0" err="1"/>
              <a:t>A</a:t>
            </a:r>
            <a:r>
              <a:rPr lang="en-US" dirty="0" err="1">
                <a:solidFill>
                  <a:schemeClr val="tx1"/>
                </a:solidFill>
              </a:rPr>
              <a:t>uthorisation</a:t>
            </a:r>
            <a:r>
              <a:rPr lang="en-US" dirty="0">
                <a:solidFill>
                  <a:schemeClr val="tx1"/>
                </a:solidFill>
              </a:rPr>
              <a:t>;</a:t>
            </a:r>
          </a:p>
          <a:p>
            <a:pPr lvl="1" algn="l">
              <a:buFont typeface="Arial" pitchFamily="34" charset="0"/>
              <a:buChar char="•"/>
            </a:pPr>
            <a:r>
              <a:rPr lang="en-US" dirty="0">
                <a:solidFill>
                  <a:schemeClr val="tx1"/>
                </a:solidFill>
              </a:rPr>
              <a:t>Trade Facilitation  </a:t>
            </a:r>
            <a:r>
              <a:rPr lang="en-US" dirty="0"/>
              <a:t>and</a:t>
            </a:r>
            <a:r>
              <a:rPr lang="en-US" dirty="0">
                <a:solidFill>
                  <a:schemeClr val="tx1"/>
                </a:solidFill>
              </a:rPr>
              <a:t>  Grievance </a:t>
            </a:r>
            <a:r>
              <a:rPr lang="en-US" dirty="0" err="1">
                <a:solidFill>
                  <a:schemeClr val="tx1"/>
                </a:solidFill>
              </a:rPr>
              <a:t>Redressal</a:t>
            </a:r>
            <a:r>
              <a:rPr lang="en-US" dirty="0">
                <a:solidFill>
                  <a:schemeClr val="tx1"/>
                </a:solidFill>
              </a:rPr>
              <a:t> and </a:t>
            </a:r>
            <a:r>
              <a:rPr lang="en-US" dirty="0" smtClean="0">
                <a:solidFill>
                  <a:schemeClr val="tx1"/>
                </a:solidFill>
              </a:rPr>
              <a:t>CQCTD</a:t>
            </a:r>
            <a:endParaRPr lang="en-US" dirty="0">
              <a:solidFill>
                <a:schemeClr val="tx1"/>
              </a:solidFill>
            </a:endParaRPr>
          </a:p>
          <a:p>
            <a:pPr lvl="1" algn="l">
              <a:buFont typeface="Arial" pitchFamily="34" charset="0"/>
              <a:buChar char="•"/>
            </a:pPr>
            <a:r>
              <a:rPr lang="en-US" dirty="0">
                <a:solidFill>
                  <a:schemeClr val="tx1"/>
                </a:solidFill>
              </a:rPr>
              <a:t>Enforcement </a:t>
            </a:r>
            <a:r>
              <a:rPr lang="en-US" dirty="0" smtClean="0">
                <a:solidFill>
                  <a:schemeClr val="tx1"/>
                </a:solidFill>
              </a:rPr>
              <a:t>.</a:t>
            </a:r>
            <a:endParaRPr lang="en-US" dirty="0">
              <a:solidFill>
                <a:schemeClr val="tx1"/>
              </a:solidFill>
            </a:endParaRPr>
          </a:p>
          <a:p>
            <a:pPr algn="l">
              <a:buFont typeface="Arial" pitchFamily="34" charset="0"/>
              <a:buChar char="•"/>
            </a:pPr>
            <a:r>
              <a:rPr lang="en-US" b="1" u="sng" dirty="0">
                <a:solidFill>
                  <a:schemeClr val="tx1"/>
                </a:solidFill>
              </a:rPr>
              <a:t>Various Export Promotion Schemes</a:t>
            </a:r>
            <a:endParaRPr lang="en-US" u="sng" dirty="0">
              <a:solidFill>
                <a:schemeClr val="tx1"/>
              </a:solidFill>
            </a:endParaRPr>
          </a:p>
          <a:p>
            <a:pPr lvl="1" algn="l">
              <a:buFont typeface="Arial" pitchFamily="34" charset="0"/>
              <a:buChar char="•"/>
            </a:pPr>
            <a:r>
              <a:rPr lang="en-US" dirty="0">
                <a:solidFill>
                  <a:schemeClr val="tx1"/>
                </a:solidFill>
              </a:rPr>
              <a:t>Export Incentives e.g. </a:t>
            </a:r>
            <a:r>
              <a:rPr lang="en-US" dirty="0"/>
              <a:t>MEIS, </a:t>
            </a:r>
            <a:r>
              <a:rPr lang="en-US" dirty="0" smtClean="0"/>
              <a:t>SEIS.</a:t>
            </a:r>
            <a:endParaRPr lang="en-US" dirty="0">
              <a:solidFill>
                <a:schemeClr val="tx1"/>
              </a:solidFill>
            </a:endParaRPr>
          </a:p>
          <a:p>
            <a:pPr lvl="1" algn="l">
              <a:buFont typeface="Arial" pitchFamily="34" charset="0"/>
              <a:buChar char="•"/>
            </a:pPr>
            <a:r>
              <a:rPr lang="en-US" dirty="0">
                <a:solidFill>
                  <a:schemeClr val="tx1"/>
                </a:solidFill>
              </a:rPr>
              <a:t>Duty Free Import of inputs e.g. Advance </a:t>
            </a:r>
            <a:r>
              <a:rPr lang="en-US" dirty="0" err="1">
                <a:solidFill>
                  <a:schemeClr val="tx1"/>
                </a:solidFill>
              </a:rPr>
              <a:t>Authorisation</a:t>
            </a:r>
            <a:endParaRPr lang="en-US" dirty="0">
              <a:solidFill>
                <a:schemeClr val="tx1"/>
              </a:solidFill>
            </a:endParaRPr>
          </a:p>
          <a:p>
            <a:pPr lvl="1" algn="l">
              <a:buFont typeface="Arial" pitchFamily="34" charset="0"/>
              <a:buChar char="•"/>
            </a:pPr>
            <a:r>
              <a:rPr lang="en-US" dirty="0" smtClean="0">
                <a:solidFill>
                  <a:schemeClr val="tx1"/>
                </a:solidFill>
              </a:rPr>
              <a:t>EPCG.</a:t>
            </a:r>
            <a:endParaRPr lang="en-US"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level export committee </a:t>
            </a:r>
            <a:endParaRPr lang="en-US" dirty="0"/>
          </a:p>
        </p:txBody>
      </p:sp>
      <p:sp>
        <p:nvSpPr>
          <p:cNvPr id="3" name="Content Placeholder 2"/>
          <p:cNvSpPr>
            <a:spLocks noGrp="1"/>
          </p:cNvSpPr>
          <p:nvPr>
            <p:ph idx="1"/>
          </p:nvPr>
        </p:nvSpPr>
        <p:spPr/>
        <p:txBody>
          <a:bodyPr>
            <a:normAutofit lnSpcReduction="10000"/>
          </a:bodyPr>
          <a:lstStyle/>
          <a:p>
            <a:r>
              <a:rPr lang="en-US" dirty="0" smtClean="0"/>
              <a:t>The State level export monitoring committee chaired by the Chief Secretary and supported by the Regional Authorities of DGFT, autonomous bodies under Department of Commerce - Agricultural and Processed Food Products Export Development Authority (APEDA), Marine Products Exports Development Authority (MPEDA), Export Inspection Council (EIC), Spices Board, Coffee Board, Tea Board, Rubber Board, Tobacco Board, different Export Promotion Councils (EPC), Customs, Plant / animal Quarantine could provide the institutional mechanism for this purpose at the State level.</a:t>
            </a:r>
            <a:endParaRPr lang="en-US" dirty="0"/>
          </a:p>
        </p:txBody>
      </p:sp>
      <p:sp>
        <p:nvSpPr>
          <p:cNvPr id="4" name="Footer Placeholder 3"/>
          <p:cNvSpPr>
            <a:spLocks noGrp="1"/>
          </p:cNvSpPr>
          <p:nvPr>
            <p:ph type="ftr" sz="quarter" idx="11"/>
          </p:nvPr>
        </p:nvSpPr>
        <p:spPr/>
        <p:txBody>
          <a:bodyPr/>
          <a:lstStyle/>
          <a:p>
            <a:r>
              <a:rPr lang="en-US" smtClean="0"/>
              <a:t>Additional DGFT, New Delhi</a:t>
            </a:r>
            <a:endParaRPr lang="en-US" dirty="0"/>
          </a:p>
        </p:txBody>
      </p:sp>
      <p:sp>
        <p:nvSpPr>
          <p:cNvPr id="5" name="Slide Number Placeholder 4"/>
          <p:cNvSpPr>
            <a:spLocks noGrp="1"/>
          </p:cNvSpPr>
          <p:nvPr>
            <p:ph type="sldNum" sz="quarter" idx="12"/>
          </p:nvPr>
        </p:nvSpPr>
        <p:spPr/>
        <p:txBody>
          <a:bodyPr/>
          <a:lstStyle/>
          <a:p>
            <a:fld id="{9CE036FB-EBA3-4A9B-B14A-19D8A3D822B8}"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Initiatives to be taken </a:t>
            </a:r>
            <a:endParaRPr lang="en-US" dirty="0"/>
          </a:p>
        </p:txBody>
      </p:sp>
      <p:sp>
        <p:nvSpPr>
          <p:cNvPr id="3" name="Content Placeholder 2"/>
          <p:cNvSpPr>
            <a:spLocks noGrp="1"/>
          </p:cNvSpPr>
          <p:nvPr>
            <p:ph idx="1"/>
          </p:nvPr>
        </p:nvSpPr>
        <p:spPr/>
        <p:txBody>
          <a:bodyPr/>
          <a:lstStyle/>
          <a:p>
            <a:r>
              <a:rPr lang="en-US" dirty="0" smtClean="0"/>
              <a:t>India’s Best (Malaysia pattern )</a:t>
            </a:r>
          </a:p>
          <a:p>
            <a:r>
              <a:rPr lang="en-US" dirty="0" smtClean="0"/>
              <a:t>Infrastructural issues . </a:t>
            </a:r>
          </a:p>
          <a:p>
            <a:r>
              <a:rPr lang="en-US" dirty="0" smtClean="0"/>
              <a:t>SPS issues. </a:t>
            </a:r>
          </a:p>
          <a:p>
            <a:endParaRPr lang="en-US" dirty="0"/>
          </a:p>
        </p:txBody>
      </p:sp>
      <p:sp>
        <p:nvSpPr>
          <p:cNvPr id="4" name="Footer Placeholder 3"/>
          <p:cNvSpPr>
            <a:spLocks noGrp="1"/>
          </p:cNvSpPr>
          <p:nvPr>
            <p:ph type="ftr" sz="quarter" idx="11"/>
          </p:nvPr>
        </p:nvSpPr>
        <p:spPr/>
        <p:txBody>
          <a:bodyPr/>
          <a:lstStyle/>
          <a:p>
            <a:r>
              <a:rPr lang="en-US" smtClean="0"/>
              <a:t>Additional DGFT, New Delhi</a:t>
            </a:r>
            <a:endParaRPr lang="en-US" dirty="0"/>
          </a:p>
        </p:txBody>
      </p:sp>
      <p:sp>
        <p:nvSpPr>
          <p:cNvPr id="5" name="Slide Number Placeholder 4"/>
          <p:cNvSpPr>
            <a:spLocks noGrp="1"/>
          </p:cNvSpPr>
          <p:nvPr>
            <p:ph type="sldNum" sz="quarter" idx="12"/>
          </p:nvPr>
        </p:nvSpPr>
        <p:spPr/>
        <p:txBody>
          <a:bodyPr/>
          <a:lstStyle/>
          <a:p>
            <a:fld id="{9CE036FB-EBA3-4A9B-B14A-19D8A3D822B8}" type="slidenum">
              <a:rPr lang="en-US" smtClean="0"/>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buNone/>
            </a:pPr>
            <a:endParaRPr lang="en-US" sz="2000" dirty="0" smtClean="0"/>
          </a:p>
          <a:p>
            <a:pPr algn="ctr">
              <a:buNone/>
            </a:pPr>
            <a:endParaRPr lang="en-US" sz="2000" dirty="0" smtClean="0"/>
          </a:p>
          <a:p>
            <a:pPr algn="ctr">
              <a:buNone/>
            </a:pPr>
            <a:endParaRPr lang="en-US" sz="2000" dirty="0" smtClean="0"/>
          </a:p>
          <a:p>
            <a:pPr algn="ctr">
              <a:buNone/>
            </a:pPr>
            <a:r>
              <a:rPr lang="en-US" sz="7200" b="1" dirty="0" smtClean="0"/>
              <a:t>Thank You</a:t>
            </a:r>
          </a:p>
          <a:p>
            <a:pPr algn="ctr">
              <a:buNone/>
            </a:pPr>
            <a:r>
              <a:rPr lang="en-US" sz="2000" b="1" dirty="0" smtClean="0"/>
              <a:t>Email: </a:t>
            </a:r>
            <a:r>
              <a:rPr lang="en-US" sz="2000" b="1" dirty="0" smtClean="0">
                <a:solidFill>
                  <a:srgbClr val="FF0000"/>
                </a:solidFill>
                <a:hlinkClick r:id="rId2"/>
              </a:rPr>
              <a:t>Rameshk.verma@nic.in</a:t>
            </a:r>
            <a:endParaRPr lang="en-US" sz="2000" b="1" dirty="0" smtClean="0">
              <a:solidFill>
                <a:srgbClr val="FF0000"/>
              </a:solidFill>
            </a:endParaRPr>
          </a:p>
          <a:p>
            <a:pPr algn="ctr">
              <a:buNone/>
            </a:pPr>
            <a:r>
              <a:rPr lang="en-US" sz="2000" b="1" dirty="0" smtClean="0"/>
              <a:t>Contact Number: 9953204363</a:t>
            </a:r>
            <a:endParaRPr lang="en-US" sz="2000" b="1" dirty="0"/>
          </a:p>
        </p:txBody>
      </p:sp>
      <p:sp>
        <p:nvSpPr>
          <p:cNvPr id="5" name="Footer Placeholder 4"/>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CE036FB-EBA3-4A9B-B14A-19D8A3D822B8}" type="slidenum">
              <a:rPr lang="en-US" smtClean="0"/>
              <a:pPr/>
              <a:t>22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b="1" u="sng" dirty="0" smtClean="0"/>
              <a:t>India’s Trade Performance </a:t>
            </a:r>
            <a:endParaRPr lang="en-IN" b="1" u="sng" dirty="0"/>
          </a:p>
        </p:txBody>
      </p:sp>
      <p:sp>
        <p:nvSpPr>
          <p:cNvPr id="3" name="Content Placeholder 2"/>
          <p:cNvSpPr>
            <a:spLocks noGrp="1"/>
          </p:cNvSpPr>
          <p:nvPr>
            <p:ph idx="1"/>
          </p:nvPr>
        </p:nvSpPr>
        <p:spPr>
          <a:xfrm>
            <a:off x="304800" y="737659"/>
            <a:ext cx="8458200" cy="6501341"/>
          </a:xfrm>
        </p:spPr>
        <p:txBody>
          <a:bodyPr anchor="ctr">
            <a:noAutofit/>
          </a:bodyPr>
          <a:lstStyle/>
          <a:p>
            <a:pPr marL="285750" indent="-285750" algn="just">
              <a:buFont typeface="Arial" pitchFamily="34" charset="0"/>
              <a:buChar char="•"/>
            </a:pPr>
            <a:r>
              <a:rPr lang="en-IN" sz="1800" dirty="0" smtClean="0"/>
              <a:t> Merchandise exports </a:t>
            </a:r>
            <a:r>
              <a:rPr lang="en-IN" sz="1800" dirty="0"/>
              <a:t>increased </a:t>
            </a:r>
            <a:r>
              <a:rPr lang="en-IN" sz="1800" dirty="0" smtClean="0"/>
              <a:t>from </a:t>
            </a:r>
            <a:r>
              <a:rPr lang="en-IN" sz="1800" b="1" dirty="0" smtClean="0"/>
              <a:t>USD 275 </a:t>
            </a:r>
            <a:r>
              <a:rPr lang="en-IN" sz="1800" b="1" dirty="0"/>
              <a:t>billion </a:t>
            </a:r>
            <a:r>
              <a:rPr lang="en-IN" sz="1800" dirty="0"/>
              <a:t>in </a:t>
            </a:r>
            <a:r>
              <a:rPr lang="en-IN" sz="1800" dirty="0" smtClean="0"/>
              <a:t>2016-17 </a:t>
            </a:r>
            <a:r>
              <a:rPr lang="en-IN" sz="1800" dirty="0"/>
              <a:t>to </a:t>
            </a:r>
            <a:r>
              <a:rPr lang="en-IN" sz="1800" b="1" dirty="0"/>
              <a:t>USD </a:t>
            </a:r>
            <a:r>
              <a:rPr lang="en-IN" sz="1800" b="1" dirty="0" smtClean="0"/>
              <a:t>302 billion </a:t>
            </a:r>
            <a:r>
              <a:rPr lang="en-IN" sz="1800" dirty="0"/>
              <a:t>in </a:t>
            </a:r>
            <a:r>
              <a:rPr lang="en-IN" sz="1800" dirty="0" smtClean="0"/>
              <a:t>2017-18. </a:t>
            </a:r>
          </a:p>
          <a:p>
            <a:pPr marL="285750" indent="-285750" algn="just">
              <a:buNone/>
            </a:pPr>
            <a:endParaRPr lang="en-IN" sz="1800" dirty="0" smtClean="0"/>
          </a:p>
          <a:p>
            <a:pPr marL="285750" indent="-285750" algn="just"/>
            <a:r>
              <a:rPr lang="en-US" sz="1800" dirty="0" smtClean="0"/>
              <a:t>India’s overall exports (Merchandise and Services combined) in April-September 2018-19 are estimated to be USD 265.39 Billion, exhibiting a positive growth of 17.38 per cent over the same period last year.</a:t>
            </a:r>
          </a:p>
          <a:p>
            <a:pPr marL="285750" lvl="0" indent="-285750" algn="just">
              <a:buNone/>
            </a:pPr>
            <a:endParaRPr lang="en-IN" sz="1800" dirty="0" smtClean="0"/>
          </a:p>
          <a:p>
            <a:pPr lvl="0" algn="just"/>
            <a:r>
              <a:rPr lang="en-IN" sz="1800" dirty="0" smtClean="0"/>
              <a:t>MSMEs contribute about 45 percent of the manufacturing output, over 40 per cent of the total exports of the country, and around 8 percent of the country’s GDP.</a:t>
            </a:r>
          </a:p>
          <a:p>
            <a:pPr lvl="0" algn="just">
              <a:buNone/>
            </a:pPr>
            <a:endParaRPr lang="en-IN" sz="1800" i="1" dirty="0" smtClean="0"/>
          </a:p>
          <a:p>
            <a:pPr algn="just"/>
            <a:r>
              <a:rPr lang="en-IN" sz="1800" i="1" dirty="0" smtClean="0"/>
              <a:t>For Engineering sector, </a:t>
            </a:r>
            <a:r>
              <a:rPr lang="en-IN" sz="1800" dirty="0" smtClean="0"/>
              <a:t>September 2018 growth fell by 4.12% over the same month in 2017. September 2018, recorded an export value of USD 6996.69 million which is the second highest after April 2018 in the current fiscal.</a:t>
            </a:r>
            <a:endParaRPr lang="en-US" sz="1800" dirty="0" smtClean="0"/>
          </a:p>
          <a:p>
            <a:pPr lvl="0" algn="just"/>
            <a:endParaRPr lang="en-IN" sz="1800" i="1" dirty="0"/>
          </a:p>
        </p:txBody>
      </p:sp>
      <p:sp>
        <p:nvSpPr>
          <p:cNvPr id="6" name="Footer Placeholder 5"/>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normAutofit/>
          </a:bodyPr>
          <a:lstStyle/>
          <a:p>
            <a:fld id="{9CE036FB-EBA3-4A9B-B14A-19D8A3D822B8}" type="slidenum">
              <a:rPr lang="en-US" smtClean="0"/>
              <a:pPr/>
              <a:t>3</a:t>
            </a:fld>
            <a:endParaRPr lang="en-US" dirty="0"/>
          </a:p>
        </p:txBody>
      </p:sp>
    </p:spTree>
    <p:extLst>
      <p:ext uri="{BB962C8B-B14F-4D97-AF65-F5344CB8AC3E}">
        <p14:creationId xmlns:p14="http://schemas.microsoft.com/office/powerpoint/2010/main" xmlns="" val="1371787702"/>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normAutofit/>
          </a:bodyPr>
          <a:lstStyle/>
          <a:p>
            <a:fld id="{9CE036FB-EBA3-4A9B-B14A-19D8A3D822B8}" type="slidenum">
              <a:rPr lang="en-US" smtClean="0"/>
              <a:pPr/>
              <a:t>4</a:t>
            </a:fld>
            <a:endParaRPr lang="en-US" dirty="0"/>
          </a:p>
        </p:txBody>
      </p:sp>
      <p:sp>
        <p:nvSpPr>
          <p:cNvPr id="6" name="TextBox 5"/>
          <p:cNvSpPr txBox="1"/>
          <p:nvPr/>
        </p:nvSpPr>
        <p:spPr>
          <a:xfrm>
            <a:off x="762000" y="5706070"/>
            <a:ext cx="7924800" cy="923330"/>
          </a:xfrm>
          <a:prstGeom prst="rect">
            <a:avLst/>
          </a:prstGeom>
          <a:noFill/>
        </p:spPr>
        <p:txBody>
          <a:bodyPr wrap="square" rtlCol="0">
            <a:spAutoFit/>
          </a:bodyPr>
          <a:lstStyle/>
          <a:p>
            <a:pPr lvl="0" algn="ctr"/>
            <a:r>
              <a:rPr lang="en-IN" dirty="0" smtClean="0"/>
              <a:t>USA ranked to be the top exporting destination for India's engineering products in September 2018</a:t>
            </a:r>
          </a:p>
          <a:p>
            <a:endParaRPr lang="en-IN" dirty="0"/>
          </a:p>
        </p:txBody>
      </p:sp>
      <p:sp>
        <p:nvSpPr>
          <p:cNvPr id="7" name="TextBox 6"/>
          <p:cNvSpPr txBox="1"/>
          <p:nvPr/>
        </p:nvSpPr>
        <p:spPr>
          <a:xfrm>
            <a:off x="685800" y="304800"/>
            <a:ext cx="8839200" cy="1200329"/>
          </a:xfrm>
          <a:prstGeom prst="rect">
            <a:avLst/>
          </a:prstGeom>
          <a:noFill/>
        </p:spPr>
        <p:txBody>
          <a:bodyPr wrap="square" rtlCol="0">
            <a:spAutoFit/>
          </a:bodyPr>
          <a:lstStyle/>
          <a:p>
            <a:r>
              <a:rPr lang="en-IN" sz="3600" b="1" dirty="0" smtClean="0"/>
              <a:t>TOP EXPORT DESTINATION – ENGINEERING GOODS</a:t>
            </a:r>
            <a:endParaRPr lang="en-IN" sz="3600" b="1" dirty="0"/>
          </a:p>
        </p:txBody>
      </p:sp>
      <p:pic>
        <p:nvPicPr>
          <p:cNvPr id="9" name="Picture 8" descr="export-img-3.png"/>
          <p:cNvPicPr>
            <a:picLocks noChangeAspect="1"/>
          </p:cNvPicPr>
          <p:nvPr/>
        </p:nvPicPr>
        <p:blipFill>
          <a:blip r:embed="rId2"/>
          <a:stretch>
            <a:fillRect/>
          </a:stretch>
        </p:blipFill>
        <p:spPr>
          <a:xfrm>
            <a:off x="0" y="1295400"/>
            <a:ext cx="9144000" cy="4190999"/>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b="1" u="sng" dirty="0" smtClean="0"/>
              <a:t>Foreign Trade Policy 2015-20</a:t>
            </a:r>
            <a:endParaRPr lang="en-US" b="1" u="sng" dirty="0"/>
          </a:p>
        </p:txBody>
      </p:sp>
      <p:sp>
        <p:nvSpPr>
          <p:cNvPr id="3" name="Content Placeholder 2"/>
          <p:cNvSpPr>
            <a:spLocks noGrp="1"/>
          </p:cNvSpPr>
          <p:nvPr>
            <p:ph idx="1"/>
          </p:nvPr>
        </p:nvSpPr>
        <p:spPr>
          <a:xfrm>
            <a:off x="457200" y="1371600"/>
            <a:ext cx="8229600" cy="4525963"/>
          </a:xfrm>
        </p:spPr>
        <p:txBody>
          <a:bodyPr>
            <a:normAutofit lnSpcReduction="10000"/>
          </a:bodyPr>
          <a:lstStyle/>
          <a:p>
            <a:pPr algn="just"/>
            <a:r>
              <a:rPr lang="en-US" sz="2800" dirty="0" smtClean="0"/>
              <a:t>Formulated by the Ministry of Commerce and Industry;  DGFT is the apex body implementing its provisions through a network of regional offices all over India</a:t>
            </a:r>
          </a:p>
          <a:p>
            <a:r>
              <a:rPr lang="en-US" sz="2800" dirty="0" smtClean="0"/>
              <a:t>Objectives: </a:t>
            </a:r>
          </a:p>
          <a:p>
            <a:pPr lvl="1"/>
            <a:r>
              <a:rPr lang="en-US" sz="2400" dirty="0" smtClean="0"/>
              <a:t>USD 465.9 Billion to USD 900 Billion by 2020</a:t>
            </a:r>
          </a:p>
          <a:p>
            <a:pPr lvl="1"/>
            <a:r>
              <a:rPr lang="en-US" sz="2400" dirty="0" smtClean="0"/>
              <a:t>India’s share from 2% to 3.5%</a:t>
            </a:r>
          </a:p>
          <a:p>
            <a:pPr algn="just"/>
            <a:r>
              <a:rPr lang="en-US" sz="2800" dirty="0" smtClean="0"/>
              <a:t>Conventionally for 5 years from date of announcement</a:t>
            </a:r>
          </a:p>
          <a:p>
            <a:r>
              <a:rPr lang="en-US" sz="2800" dirty="0"/>
              <a:t>M</a:t>
            </a:r>
            <a:r>
              <a:rPr lang="en-US" sz="2800" dirty="0" smtClean="0"/>
              <a:t>id term policy review in 05.12.2017. </a:t>
            </a:r>
          </a:p>
        </p:txBody>
      </p:sp>
      <p:sp>
        <p:nvSpPr>
          <p:cNvPr id="5" name="Footer Placeholder 4"/>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normAutofit/>
          </a:bodyPr>
          <a:lstStyle/>
          <a:p>
            <a:fld id="{9CE036FB-EBA3-4A9B-B14A-19D8A3D822B8}"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429512"/>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What documents comprise the Foreign Trade Policy?</a:t>
            </a:r>
            <a:br>
              <a:rPr lang="en-US" dirty="0" smtClean="0"/>
            </a:br>
            <a:endParaRPr lang="en-US" dirty="0"/>
          </a:p>
        </p:txBody>
      </p:sp>
      <p:sp>
        <p:nvSpPr>
          <p:cNvPr id="3" name="Content Placeholder 2"/>
          <p:cNvSpPr>
            <a:spLocks noGrp="1"/>
          </p:cNvSpPr>
          <p:nvPr>
            <p:ph idx="1"/>
          </p:nvPr>
        </p:nvSpPr>
        <p:spPr>
          <a:xfrm>
            <a:off x="457200" y="2332037"/>
            <a:ext cx="8229600" cy="4525963"/>
          </a:xfrm>
        </p:spPr>
        <p:txBody>
          <a:bodyPr>
            <a:normAutofit/>
          </a:bodyPr>
          <a:lstStyle/>
          <a:p>
            <a:r>
              <a:rPr lang="en-US" sz="2800" dirty="0" smtClean="0"/>
              <a:t>Foreign  Trade Policy 2015-20</a:t>
            </a:r>
          </a:p>
          <a:p>
            <a:r>
              <a:rPr lang="en-US" sz="2800" dirty="0" smtClean="0"/>
              <a:t>Highlights of the Foreign Trade Policy 2015-20</a:t>
            </a:r>
          </a:p>
          <a:p>
            <a:r>
              <a:rPr lang="en-US" sz="2800" dirty="0" smtClean="0"/>
              <a:t>Foreign Trade Policy Statement</a:t>
            </a:r>
          </a:p>
          <a:p>
            <a:r>
              <a:rPr lang="en-US" sz="2800" dirty="0" smtClean="0"/>
              <a:t>Handbook of Procedures 2015-20</a:t>
            </a:r>
          </a:p>
          <a:p>
            <a:r>
              <a:rPr lang="en-US" sz="2800" dirty="0" smtClean="0"/>
              <a:t>ITC HS Schedule 1 and 2 for Import and Export</a:t>
            </a:r>
          </a:p>
          <a:p>
            <a:endParaRPr lang="en-US" sz="2800" dirty="0" smtClean="0"/>
          </a:p>
          <a:p>
            <a:endParaRPr lang="en-US" sz="2800" dirty="0" smtClean="0"/>
          </a:p>
          <a:p>
            <a:pPr>
              <a:buNone/>
            </a:pPr>
            <a:r>
              <a:rPr lang="en-US" sz="2000" dirty="0" smtClean="0"/>
              <a:t>All these documents can be freely downloaded from </a:t>
            </a:r>
            <a:r>
              <a:rPr lang="en-US" sz="2000" i="1" dirty="0" smtClean="0">
                <a:solidFill>
                  <a:srgbClr val="FF0000"/>
                </a:solidFill>
              </a:rPr>
              <a:t>www.dgft.gov.in</a:t>
            </a:r>
          </a:p>
          <a:p>
            <a:endParaRPr lang="en-US" sz="2800" i="1" dirty="0">
              <a:solidFill>
                <a:srgbClr val="FF0000"/>
              </a:solidFill>
            </a:endParaRPr>
          </a:p>
        </p:txBody>
      </p:sp>
      <p:sp>
        <p:nvSpPr>
          <p:cNvPr id="5" name="Footer Placeholder 4"/>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normAutofit/>
          </a:bodyPr>
          <a:lstStyle/>
          <a:p>
            <a:fld id="{9CE036FB-EBA3-4A9B-B14A-19D8A3D822B8}"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r>
              <a:rPr lang="en-US" sz="4400" dirty="0"/>
              <a:t>Foreign Trade Policy 2015-20 Highlights</a:t>
            </a:r>
            <a:endParaRPr lang="en-US" dirty="0"/>
          </a:p>
        </p:txBody>
      </p:sp>
      <p:sp>
        <p:nvSpPr>
          <p:cNvPr id="3" name="Content Placeholder 2"/>
          <p:cNvSpPr>
            <a:spLocks noGrp="1"/>
          </p:cNvSpPr>
          <p:nvPr>
            <p:ph idx="1"/>
          </p:nvPr>
        </p:nvSpPr>
        <p:spPr>
          <a:xfrm>
            <a:off x="1143000" y="1600200"/>
            <a:ext cx="7790688" cy="4648200"/>
          </a:xfrm>
        </p:spPr>
        <p:txBody>
          <a:bodyPr>
            <a:normAutofit/>
          </a:bodyPr>
          <a:lstStyle/>
          <a:p>
            <a:pPr>
              <a:buNone/>
            </a:pPr>
            <a:r>
              <a:rPr lang="en-IN" sz="2400" b="1" dirty="0"/>
              <a:t>BOOST  TO "MAKE IN INDIA"</a:t>
            </a:r>
          </a:p>
          <a:p>
            <a:r>
              <a:rPr lang="en-IN" sz="2400" dirty="0"/>
              <a:t>Reduced Export Obligation (EO) for domestic procurement under EPCG scheme: Specific Export Obligation under EPCG scheme, in case capital goods are procured from indigenous manufacturers, which is currently 90% of the normal export obligation (6 times at the duty saved amount) has been reduced to 75%, in order to promote domestic capital goods manufacturing industry.</a:t>
            </a:r>
          </a:p>
          <a:p>
            <a:r>
              <a:rPr lang="en-IN" sz="2400" dirty="0"/>
              <a:t>Higher level of rewards under MEIS for export items with </a:t>
            </a:r>
            <a:r>
              <a:rPr lang="en-IN" sz="2400" b="1" dirty="0"/>
              <a:t>high domestic content </a:t>
            </a:r>
            <a:r>
              <a:rPr lang="en-IN" sz="2400" dirty="0"/>
              <a:t>and value addition.</a:t>
            </a:r>
          </a:p>
          <a:p>
            <a:endParaRPr lang="en-IN" dirty="0"/>
          </a:p>
          <a:p>
            <a:pPr>
              <a:buNone/>
            </a:pPr>
            <a:endParaRPr lang="en-US" dirty="0"/>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0"/>
            <a:ext cx="8229600" cy="1143000"/>
          </a:xfrm>
        </p:spPr>
        <p:txBody>
          <a:bodyPr>
            <a:normAutofit/>
          </a:bodyPr>
          <a:lstStyle/>
          <a:p>
            <a:r>
              <a:rPr lang="en-US" sz="3200" b="1" u="sng" dirty="0" smtClean="0"/>
              <a:t>Structure of Foreign Trade Policy</a:t>
            </a:r>
            <a:endParaRPr lang="en-US" sz="3200" b="1" u="sng" dirty="0"/>
          </a:p>
        </p:txBody>
      </p:sp>
      <p:sp>
        <p:nvSpPr>
          <p:cNvPr id="16" name="Footer Placeholder 15"/>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normAutofit/>
          </a:bodyPr>
          <a:lstStyle/>
          <a:p>
            <a:fld id="{9CE036FB-EBA3-4A9B-B14A-19D8A3D822B8}" type="slidenum">
              <a:rPr lang="en-US" smtClean="0"/>
              <a:pPr/>
              <a:t>8</a:t>
            </a:fld>
            <a:endParaRPr lang="en-US" dirty="0"/>
          </a:p>
        </p:txBody>
      </p:sp>
      <p:grpSp>
        <p:nvGrpSpPr>
          <p:cNvPr id="15" name="Group 14"/>
          <p:cNvGrpSpPr/>
          <p:nvPr/>
        </p:nvGrpSpPr>
        <p:grpSpPr>
          <a:xfrm>
            <a:off x="1905000" y="1066800"/>
            <a:ext cx="7239000" cy="4800600"/>
            <a:chOff x="1219200" y="1219200"/>
            <a:chExt cx="7239000" cy="4800600"/>
          </a:xfrm>
          <a:solidFill>
            <a:schemeClr val="bg2">
              <a:lumMod val="10000"/>
            </a:schemeClr>
          </a:solidFill>
        </p:grpSpPr>
        <p:graphicFrame>
          <p:nvGraphicFramePr>
            <p:cNvPr id="6" name="Diagram 5"/>
            <p:cNvGraphicFramePr/>
            <p:nvPr/>
          </p:nvGraphicFramePr>
          <p:xfrm>
            <a:off x="1600200" y="16002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p:cNvSpPr/>
            <p:nvPr/>
          </p:nvSpPr>
          <p:spPr>
            <a:xfrm>
              <a:off x="4953000" y="1219200"/>
              <a:ext cx="1905000" cy="457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3"/>
                  </a:solidFill>
                </a:rPr>
                <a:t>Chapter 3</a:t>
              </a:r>
              <a:endParaRPr lang="en-US" dirty="0">
                <a:solidFill>
                  <a:schemeClr val="accent3"/>
                </a:solidFill>
              </a:endParaRPr>
            </a:p>
          </p:txBody>
        </p:sp>
        <p:sp>
          <p:nvSpPr>
            <p:cNvPr id="8" name="Rectangle 7"/>
            <p:cNvSpPr/>
            <p:nvPr/>
          </p:nvSpPr>
          <p:spPr>
            <a:xfrm>
              <a:off x="6553200" y="3962400"/>
              <a:ext cx="1905000" cy="609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3"/>
                  </a:solidFill>
                </a:rPr>
                <a:t>Chapter 4/ Chapter 7</a:t>
              </a:r>
              <a:endParaRPr lang="en-US" dirty="0">
                <a:solidFill>
                  <a:schemeClr val="accent3"/>
                </a:solidFill>
              </a:endParaRPr>
            </a:p>
          </p:txBody>
        </p:sp>
        <p:sp>
          <p:nvSpPr>
            <p:cNvPr id="9" name="Rectangle 8"/>
            <p:cNvSpPr/>
            <p:nvPr/>
          </p:nvSpPr>
          <p:spPr>
            <a:xfrm>
              <a:off x="1219200" y="3581400"/>
              <a:ext cx="1295400" cy="457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3"/>
                  </a:solidFill>
                </a:rPr>
                <a:t>Chapter 6</a:t>
              </a:r>
              <a:endParaRPr lang="en-US" dirty="0">
                <a:solidFill>
                  <a:schemeClr val="accent3"/>
                </a:solidFill>
              </a:endParaRPr>
            </a:p>
          </p:txBody>
        </p:sp>
        <p:sp>
          <p:nvSpPr>
            <p:cNvPr id="10" name="Rectangle 9"/>
            <p:cNvSpPr/>
            <p:nvPr/>
          </p:nvSpPr>
          <p:spPr>
            <a:xfrm>
              <a:off x="5257800" y="5562600"/>
              <a:ext cx="1905000" cy="457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3"/>
                  </a:solidFill>
                </a:rPr>
                <a:t>Chapter 5</a:t>
              </a:r>
              <a:endParaRPr lang="en-US" dirty="0">
                <a:solidFill>
                  <a:schemeClr val="accent3"/>
                </a:solidFill>
              </a:endParaRPr>
            </a:p>
          </p:txBody>
        </p:sp>
      </p:grpSp>
      <p:sp>
        <p:nvSpPr>
          <p:cNvPr id="11" name="Rectangle 10"/>
          <p:cNvSpPr/>
          <p:nvPr/>
        </p:nvSpPr>
        <p:spPr>
          <a:xfrm>
            <a:off x="228600" y="1295400"/>
            <a:ext cx="1905000" cy="457200"/>
          </a:xfrm>
          <a:prstGeom prst="rect">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3"/>
                </a:solidFill>
              </a:rPr>
              <a:t>Chapter 1 and 2</a:t>
            </a:r>
            <a:endParaRPr lang="en-US" dirty="0">
              <a:solidFill>
                <a:schemeClr val="accent3"/>
              </a:solidFill>
            </a:endParaRPr>
          </a:p>
        </p:txBody>
      </p:sp>
      <p:sp>
        <p:nvSpPr>
          <p:cNvPr id="12" name="Oval 11"/>
          <p:cNvSpPr/>
          <p:nvPr/>
        </p:nvSpPr>
        <p:spPr>
          <a:xfrm>
            <a:off x="304800" y="1676400"/>
            <a:ext cx="1828800" cy="1752600"/>
          </a:xfrm>
          <a:prstGeom prst="ellipse">
            <a:avLst/>
          </a:prstGeom>
          <a:solidFill>
            <a:schemeClr val="accent1">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General Rules and Guidelines for Foreign Trade</a:t>
            </a:r>
            <a:endParaRPr lang="en-US" sz="1600" dirty="0">
              <a:solidFill>
                <a:schemeClr val="tx1"/>
              </a:solidFill>
            </a:endParaRPr>
          </a:p>
        </p:txBody>
      </p:sp>
      <p:sp>
        <p:nvSpPr>
          <p:cNvPr id="13" name="Rectangle 12"/>
          <p:cNvSpPr/>
          <p:nvPr/>
        </p:nvSpPr>
        <p:spPr>
          <a:xfrm>
            <a:off x="762000" y="4953000"/>
            <a:ext cx="1905000" cy="457200"/>
          </a:xfrm>
          <a:prstGeom prst="rect">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3"/>
                </a:solidFill>
              </a:rPr>
              <a:t>Chapter 8</a:t>
            </a:r>
            <a:endParaRPr lang="en-US" dirty="0">
              <a:solidFill>
                <a:schemeClr val="accent3"/>
              </a:solidFill>
            </a:endParaRPr>
          </a:p>
        </p:txBody>
      </p:sp>
      <p:sp>
        <p:nvSpPr>
          <p:cNvPr id="14" name="Oval 13"/>
          <p:cNvSpPr/>
          <p:nvPr/>
        </p:nvSpPr>
        <p:spPr>
          <a:xfrm>
            <a:off x="1143000" y="5410200"/>
            <a:ext cx="1371600" cy="1143000"/>
          </a:xfrm>
          <a:prstGeom prst="ellipse">
            <a:avLst/>
          </a:prstGeom>
          <a:solidFill>
            <a:schemeClr val="accent1">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Complaints and Trade Disputes Redressal</a:t>
            </a:r>
            <a:endParaRPr lang="en-US" sz="1200"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normAutofit fontScale="90000"/>
          </a:bodyPr>
          <a:lstStyle/>
          <a:p>
            <a:pPr eaLnBrk="1" hangingPunct="1"/>
            <a:r>
              <a:rPr lang="en-US" altLang="en-US" dirty="0">
                <a:solidFill>
                  <a:srgbClr val="08B7BF"/>
                </a:solidFill>
              </a:rPr>
              <a:t/>
            </a:r>
            <a:br>
              <a:rPr lang="en-US" altLang="en-US" dirty="0">
                <a:solidFill>
                  <a:srgbClr val="08B7BF"/>
                </a:solidFill>
              </a:rPr>
            </a:br>
            <a:r>
              <a:rPr lang="en-US" altLang="en-US" dirty="0">
                <a:solidFill>
                  <a:schemeClr val="tx1"/>
                </a:solidFill>
              </a:rPr>
              <a:t>Export Promotion Schemes for Import / Procurement of Inputs</a:t>
            </a:r>
            <a:endParaRPr lang="en-IN" altLang="en-US" dirty="0">
              <a:solidFill>
                <a:schemeClr val="tx1"/>
              </a:solidFill>
            </a:endParaRPr>
          </a:p>
        </p:txBody>
      </p:sp>
      <p:graphicFrame>
        <p:nvGraphicFramePr>
          <p:cNvPr id="4" name="Diagram 3"/>
          <p:cNvGraphicFramePr/>
          <p:nvPr/>
        </p:nvGraphicFramePr>
        <p:xfrm>
          <a:off x="1547664" y="177281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3870643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5873</TotalTime>
  <Words>1697</Words>
  <Application>Microsoft Macintosh PowerPoint</Application>
  <PresentationFormat>On-screen Show (4:3)</PresentationFormat>
  <Paragraphs>189</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Flow</vt:lpstr>
      <vt:lpstr>Slide 1</vt:lpstr>
      <vt:lpstr>Slide 2</vt:lpstr>
      <vt:lpstr>India’s Trade Performance </vt:lpstr>
      <vt:lpstr>Slide 4</vt:lpstr>
      <vt:lpstr>Foreign Trade Policy 2015-20</vt:lpstr>
      <vt:lpstr>   What documents comprise the Foreign Trade Policy? </vt:lpstr>
      <vt:lpstr>Foreign Trade Policy 2015-20 Highlights</vt:lpstr>
      <vt:lpstr>Structure of Foreign Trade Policy</vt:lpstr>
      <vt:lpstr> Export Promotion Schemes for Import / Procurement of Inputs</vt:lpstr>
      <vt:lpstr>Chapter 3 Schemes</vt:lpstr>
      <vt:lpstr>Chapter 4: ADVANCE AUTHORISATION SCHEME and DFIA</vt:lpstr>
      <vt:lpstr>Chapter 5 – Export Promotion Capital Goods Scheme</vt:lpstr>
      <vt:lpstr>     Validity and EO Periods</vt:lpstr>
      <vt:lpstr>FTP Schemes – Recent Changes</vt:lpstr>
      <vt:lpstr>Foreign Trade Policy 2015-20 Highlights</vt:lpstr>
      <vt:lpstr>Foreign Trade Policy 2015-20 Highlights</vt:lpstr>
      <vt:lpstr>Agri Exports from India </vt:lpstr>
      <vt:lpstr>Bake in India </vt:lpstr>
      <vt:lpstr>India's Agriculture export Policy Objectives  </vt:lpstr>
      <vt:lpstr>State level export committee </vt:lpstr>
      <vt:lpstr>New Initiatives to be taken </vt:lpstr>
      <vt:lpstr>Slide 22</vt:lpstr>
    </vt:vector>
  </TitlesOfParts>
  <Company>Office of Additional DGFT, Mumbai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Export Primer</dc:title>
  <dc:subject>A guide to exports</dc:subject>
  <dc:creator>Praveen Kumar Asst DGFT, Office of Additional DGFT</dc:creator>
  <cp:keywords>DGFT</cp:keywords>
  <dc:description>Prepared by Dr Praveen Kumar, Nitish Suri, and K P Singh, (Asst DGFT) Confidential</dc:description>
  <cp:lastModifiedBy>DGFT</cp:lastModifiedBy>
  <cp:revision>1370</cp:revision>
  <dcterms:created xsi:type="dcterms:W3CDTF">2014-04-27T05:38:52Z</dcterms:created>
  <dcterms:modified xsi:type="dcterms:W3CDTF">2021-03-22T11:20:49Z</dcterms:modified>
  <cp:category>AWARENESS DOCS</cp:category>
  <cp:contentStatus>GOVERNMENT DOCUMENT</cp:contentStatus>
</cp:coreProperties>
</file>